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
  </p:notesMasterIdLst>
  <p:sldIdLst>
    <p:sldId id="267" r:id="rId3"/>
    <p:sldId id="1584" r:id="rId5"/>
    <p:sldId id="1442" r:id="rId6"/>
    <p:sldId id="1592" r:id="rId7"/>
    <p:sldId id="1416" r:id="rId8"/>
    <p:sldId id="1444" r:id="rId9"/>
    <p:sldId id="1443" r:id="rId10"/>
    <p:sldId id="1456" r:id="rId11"/>
    <p:sldId id="1445" r:id="rId12"/>
    <p:sldId id="1446" r:id="rId13"/>
    <p:sldId id="1447" r:id="rId14"/>
    <p:sldId id="1448" r:id="rId15"/>
    <p:sldId id="1449" r:id="rId16"/>
    <p:sldId id="1454" r:id="rId17"/>
    <p:sldId id="1451" r:id="rId18"/>
    <p:sldId id="1455" r:id="rId19"/>
    <p:sldId id="1450" r:id="rId20"/>
    <p:sldId id="1585" r:id="rId21"/>
    <p:sldId id="1404" r:id="rId22"/>
    <p:sldId id="1405" r:id="rId23"/>
    <p:sldId id="1409" r:id="rId24"/>
    <p:sldId id="1410" r:id="rId25"/>
    <p:sldId id="1406" r:id="rId26"/>
    <p:sldId id="1411" r:id="rId27"/>
    <p:sldId id="1415" r:id="rId28"/>
    <p:sldId id="1413" r:id="rId29"/>
    <p:sldId id="1414" r:id="rId30"/>
    <p:sldId id="1593" r:id="rId31"/>
    <p:sldId id="1417" r:id="rId32"/>
    <p:sldId id="1407" r:id="rId33"/>
    <p:sldId id="1594" r:id="rId34"/>
    <p:sldId id="1586" r:id="rId35"/>
    <p:sldId id="1418" r:id="rId36"/>
    <p:sldId id="1419" r:id="rId37"/>
    <p:sldId id="1420" r:id="rId38"/>
    <p:sldId id="1421" r:id="rId39"/>
    <p:sldId id="1422" r:id="rId40"/>
    <p:sldId id="1408" r:id="rId41"/>
    <p:sldId id="1424" r:id="rId42"/>
    <p:sldId id="1425" r:id="rId43"/>
    <p:sldId id="1587" r:id="rId44"/>
    <p:sldId id="1589" r:id="rId45"/>
    <p:sldId id="1590" r:id="rId46"/>
    <p:sldId id="1591" r:id="rId47"/>
    <p:sldId id="1423" r:id="rId48"/>
    <p:sldId id="1426" r:id="rId49"/>
    <p:sldId id="1597" r:id="rId50"/>
    <p:sldId id="1595" r:id="rId51"/>
    <p:sldId id="1596" r:id="rId52"/>
    <p:sldId id="1598" r:id="rId53"/>
    <p:sldId id="1599" r:id="rId54"/>
    <p:sldId id="1600" r:id="rId55"/>
    <p:sldId id="1603" r:id="rId56"/>
    <p:sldId id="1602" r:id="rId57"/>
  </p:sldIdLst>
  <p:sldSz cx="9144000" cy="6858000" type="screen4x3"/>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bingshu" initials="w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47C1"/>
    <a:srgbClr val="0AA4D4"/>
    <a:srgbClr val="7B31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94" autoAdjust="0"/>
    <p:restoredTop sz="89627" autoAdjust="0"/>
  </p:normalViewPr>
  <p:slideViewPr>
    <p:cSldViewPr snapToGrid="0">
      <p:cViewPr varScale="1">
        <p:scale>
          <a:sx n="62" d="100"/>
          <a:sy n="62" d="100"/>
        </p:scale>
        <p:origin x="818"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gs" Target="tags/tag1.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674AE-0E5C-4933-9F7F-A2E455558FC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8DC50-7547-4C2F-ADE7-16EE32F447A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耿国华视频</a:t>
            </a:r>
            <a:r>
              <a:rPr lang="en-US" altLang="zh-CN" dirty="0"/>
              <a:t>6.32    17</a:t>
            </a:r>
            <a:r>
              <a:rPr lang="zh-CN" altLang="en-US" dirty="0"/>
              <a:t>分</a:t>
            </a:r>
            <a:r>
              <a:rPr lang="en-US" altLang="zh-CN" dirty="0"/>
              <a:t>43</a:t>
            </a:r>
            <a:r>
              <a:rPr lang="zh-CN" altLang="en-US" dirty="0"/>
              <a:t>秒处开始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ChangeArrowheads="1"/>
          </p:cNvSpPr>
          <p:nvPr>
            <p:ph type="sldImg" idx="4294967295"/>
          </p:nvPr>
        </p:nvSpPr>
        <p:spPr>
          <a:ln>
            <a:miter lim="800000"/>
          </a:ln>
        </p:spPr>
      </p:sp>
      <p:sp>
        <p:nvSpPr>
          <p:cNvPr id="9218" name="备注占位符 2"/>
          <p:cNvSpPr>
            <a:spLocks noGrp="1" noChangeArrowheads="1"/>
          </p:cNvSpPr>
          <p:nvPr>
            <p:ph type="body" idx="4294967295"/>
          </p:nvPr>
        </p:nvSpPr>
        <p:spPr/>
        <p:txBody>
          <a:bodyPr/>
          <a:lstStyle/>
          <a:p>
            <a:r>
              <a:rPr lang="zh-CN" altLang="en-US"/>
              <a:t> </a:t>
            </a:r>
            <a:endParaRPr lang="zh-CN" altLang="en-US"/>
          </a:p>
        </p:txBody>
      </p:sp>
      <p:sp>
        <p:nvSpPr>
          <p:cNvPr id="92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8716A9C-B832-4C09-8D1C-62504B99389D}"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r>
              <a:rPr lang="zh-CN" altLang="en-US" dirty="0"/>
              <a:t>板书：构造过程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二叉树的性质 </a:t>
            </a:r>
            <a:r>
              <a:rPr lang="en-US" altLang="zh-CN" dirty="0"/>
              <a:t>n0=n2+1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度为</a:t>
            </a:r>
            <a:r>
              <a:rPr lang="en-US" altLang="zh-CN" dirty="0"/>
              <a:t>0</a:t>
            </a:r>
            <a:r>
              <a:rPr lang="zh-CN" altLang="en-US" dirty="0"/>
              <a:t>的结点数</a:t>
            </a:r>
            <a:r>
              <a:rPr lang="en-US" altLang="zh-CN" dirty="0"/>
              <a:t>=</a:t>
            </a:r>
            <a:r>
              <a:rPr lang="zh-CN" altLang="en-US" dirty="0"/>
              <a:t>度为</a:t>
            </a:r>
            <a:r>
              <a:rPr lang="en-US" altLang="zh-CN" dirty="0"/>
              <a:t>2</a:t>
            </a:r>
            <a:r>
              <a:rPr lang="zh-CN" altLang="en-US" dirty="0"/>
              <a:t>的结点数</a:t>
            </a:r>
            <a:r>
              <a:rPr lang="en-US" altLang="zh-CN" dirty="0"/>
              <a:t>+1</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哈夫曼树构造</a:t>
            </a:r>
            <a:endParaRPr lang="en-US" altLang="zh-CN" sz="1200" dirty="0"/>
          </a:p>
          <a:p>
            <a:r>
              <a:rPr lang="en-US" altLang="zh-CN" sz="1200" dirty="0"/>
              <a:t>1.</a:t>
            </a:r>
            <a:r>
              <a:rPr lang="zh-CN" altLang="en-US" sz="1200" dirty="0"/>
              <a:t>初始化   </a:t>
            </a:r>
            <a:r>
              <a:rPr lang="en-US" altLang="zh-CN" sz="1200" dirty="0"/>
              <a:t>2n-1</a:t>
            </a:r>
            <a:r>
              <a:rPr lang="zh-CN" altLang="en-US" sz="1200" dirty="0"/>
              <a:t>个点    </a:t>
            </a:r>
            <a:r>
              <a:rPr lang="en-US" altLang="zh-CN" sz="1200" dirty="0"/>
              <a:t>n</a:t>
            </a:r>
            <a:r>
              <a:rPr lang="zh-CN" altLang="en-US" sz="1200" dirty="0"/>
              <a:t>个叶子结点， </a:t>
            </a:r>
            <a:r>
              <a:rPr lang="en-US" altLang="zh-CN" sz="1200" dirty="0"/>
              <a:t>n-1</a:t>
            </a:r>
            <a:r>
              <a:rPr lang="zh-CN" altLang="en-US" sz="1200" dirty="0"/>
              <a:t>个非叶子结点</a:t>
            </a:r>
            <a:endParaRPr lang="en-US" altLang="zh-CN" sz="1200" dirty="0"/>
          </a:p>
          <a:p>
            <a:r>
              <a:rPr lang="en-US" altLang="zh-CN" sz="1200" dirty="0"/>
              <a:t>2.n-1</a:t>
            </a:r>
            <a:r>
              <a:rPr lang="zh-CN" altLang="en-US" sz="1200" dirty="0"/>
              <a:t>次循环，更新结点信息</a:t>
            </a:r>
            <a:endParaRPr lang="en-US" altLang="zh-CN" sz="1200" dirty="0"/>
          </a:p>
          <a:p>
            <a:r>
              <a:rPr lang="en-US" altLang="zh-CN" sz="1200" dirty="0"/>
              <a:t>        { </a:t>
            </a:r>
            <a:endParaRPr lang="en-US" altLang="zh-CN" sz="1200" dirty="0"/>
          </a:p>
          <a:p>
            <a:r>
              <a:rPr lang="en-US" altLang="zh-CN" sz="1200" dirty="0"/>
              <a:t>         </a:t>
            </a:r>
            <a:r>
              <a:rPr lang="zh-CN" altLang="en-US" sz="1200" dirty="0"/>
              <a:t>选择权重最小的</a:t>
            </a:r>
            <a:r>
              <a:rPr lang="en-US" altLang="zh-CN" sz="1200" dirty="0"/>
              <a:t>2</a:t>
            </a:r>
            <a:r>
              <a:rPr lang="zh-CN" altLang="en-US" sz="1200" dirty="0"/>
              <a:t>个点 进行 合并操作，</a:t>
            </a:r>
            <a:endParaRPr lang="en-US" altLang="zh-CN" sz="1200" dirty="0"/>
          </a:p>
          <a:p>
            <a:r>
              <a:rPr lang="en-US" altLang="zh-CN" sz="1200" dirty="0"/>
              <a:t>        }</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哈夫曼树构造</a:t>
            </a:r>
            <a:endParaRPr lang="en-US" altLang="zh-CN" sz="1200" dirty="0"/>
          </a:p>
          <a:p>
            <a:r>
              <a:rPr lang="en-US" altLang="zh-CN" sz="1200" dirty="0"/>
              <a:t>1.</a:t>
            </a:r>
            <a:r>
              <a:rPr lang="zh-CN" altLang="en-US" sz="1200" dirty="0"/>
              <a:t>初始化   </a:t>
            </a:r>
            <a:r>
              <a:rPr lang="en-US" altLang="zh-CN" sz="1200" dirty="0"/>
              <a:t>2n-1</a:t>
            </a:r>
            <a:r>
              <a:rPr lang="zh-CN" altLang="en-US" sz="1200" dirty="0"/>
              <a:t>个点    </a:t>
            </a:r>
            <a:r>
              <a:rPr lang="en-US" altLang="zh-CN" sz="1200" dirty="0"/>
              <a:t>n</a:t>
            </a:r>
            <a:r>
              <a:rPr lang="zh-CN" altLang="en-US" sz="1200" dirty="0"/>
              <a:t>个叶子结点， </a:t>
            </a:r>
            <a:r>
              <a:rPr lang="en-US" altLang="zh-CN" sz="1200" dirty="0"/>
              <a:t>n-1</a:t>
            </a:r>
            <a:r>
              <a:rPr lang="zh-CN" altLang="en-US" sz="1200" dirty="0"/>
              <a:t>个非叶子结点</a:t>
            </a:r>
            <a:endParaRPr lang="en-US" altLang="zh-CN" sz="1200" dirty="0"/>
          </a:p>
          <a:p>
            <a:r>
              <a:rPr lang="en-US" altLang="zh-CN" sz="1200" dirty="0"/>
              <a:t>2.n-1</a:t>
            </a:r>
            <a:r>
              <a:rPr lang="zh-CN" altLang="en-US" sz="1200" dirty="0"/>
              <a:t>次循环，更新结点信息</a:t>
            </a:r>
            <a:endParaRPr lang="en-US" altLang="zh-CN" sz="1200" dirty="0"/>
          </a:p>
          <a:p>
            <a:r>
              <a:rPr lang="en-US" altLang="zh-CN" sz="1200" dirty="0"/>
              <a:t>        { </a:t>
            </a:r>
            <a:endParaRPr lang="en-US" altLang="zh-CN" sz="1200" dirty="0"/>
          </a:p>
          <a:p>
            <a:r>
              <a:rPr lang="en-US" altLang="zh-CN" sz="1200" dirty="0"/>
              <a:t>         </a:t>
            </a:r>
            <a:r>
              <a:rPr lang="zh-CN" altLang="en-US" sz="1200" dirty="0"/>
              <a:t>选择权重最小的</a:t>
            </a:r>
            <a:r>
              <a:rPr lang="en-US" altLang="zh-CN" sz="1200" dirty="0"/>
              <a:t>2</a:t>
            </a:r>
            <a:r>
              <a:rPr lang="zh-CN" altLang="en-US" sz="1200" dirty="0"/>
              <a:t>个点 进行 合并操作，</a:t>
            </a:r>
            <a:endParaRPr lang="en-US" altLang="zh-CN" sz="1200" dirty="0"/>
          </a:p>
          <a:p>
            <a:r>
              <a:rPr lang="en-US" altLang="zh-CN" sz="1200" dirty="0"/>
              <a:t>        }</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课下可参考耿国华 第六章 第</a:t>
            </a:r>
            <a:r>
              <a:rPr lang="en-US" altLang="zh-CN" dirty="0"/>
              <a:t>31</a:t>
            </a:r>
            <a:r>
              <a:rPr lang="zh-CN" altLang="en-US" dirty="0"/>
              <a:t>小节开始 </a:t>
            </a:r>
            <a:r>
              <a:rPr lang="en-US" altLang="zh-CN" dirty="0"/>
              <a:t>8</a:t>
            </a:r>
            <a:r>
              <a:rPr lang="zh-CN" altLang="en-US" dirty="0"/>
              <a:t>分</a:t>
            </a:r>
            <a:r>
              <a:rPr lang="en-US" altLang="zh-CN" dirty="0"/>
              <a:t>19</a:t>
            </a:r>
            <a:r>
              <a:rPr lang="zh-CN" altLang="en-US" dirty="0"/>
              <a:t>秒</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收信息的方式  一系列阿拉伯数字编码</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收信息的方式  一系列阿拉伯数字编码</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在哈夫曼树上实现的编码 称之为哈夫曼编码，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哈夫曼编码 没有度为</a:t>
            </a:r>
            <a:r>
              <a:rPr lang="en-US" altLang="zh-CN" dirty="0"/>
              <a:t>1</a:t>
            </a:r>
            <a:r>
              <a:rPr lang="zh-CN" altLang="en-US" dirty="0"/>
              <a:t>的结点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r>
              <a:rPr lang="zh-CN" altLang="en-US" dirty="0"/>
              <a:t>讲解定理一</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WPL </a:t>
            </a:r>
            <a:r>
              <a:rPr lang="zh-CN" altLang="en-US" dirty="0"/>
              <a:t>最小    </a:t>
            </a:r>
            <a:endParaRPr lang="en-US" altLang="zh-CN" dirty="0"/>
          </a:p>
          <a:p>
            <a:r>
              <a:rPr lang="zh-CN" altLang="en-US" dirty="0"/>
              <a:t>哈夫曼编码是最短最优的编码</a:t>
            </a:r>
            <a:endParaRPr lang="en-US" altLang="zh-CN" dirty="0"/>
          </a:p>
          <a:p>
            <a:endParaRPr lang="en-US" altLang="zh-CN" dirty="0"/>
          </a:p>
          <a:p>
            <a:r>
              <a:rPr lang="zh-CN" altLang="en-US" dirty="0"/>
              <a:t>定理一 是所有结点的编码有所区分， 定理二是最短的编码方案</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6.36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6.36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6.36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https://zhuanlan.zhihu.com/p/414822700</a:t>
            </a:r>
            <a:endParaRPr lang="en-US" altLang="zh-CN" dirty="0"/>
          </a:p>
          <a:p>
            <a:r>
              <a:rPr lang="zh-CN" altLang="en-US" sz="1200" b="0" i="0" kern="1200" dirty="0">
                <a:solidFill>
                  <a:schemeClr val="tx1"/>
                </a:solidFill>
                <a:effectLst/>
                <a:latin typeface="+mn-lt"/>
                <a:ea typeface="+mn-ea"/>
                <a:cs typeface="+mn-cs"/>
              </a:rPr>
              <a:t>这篇论文所描述的编码方法改变了数据压缩的进程，进而改变了现代人类的生活，传真机、调制解调器、高清电视等到处都有它的身影，这种编码方法由创造它的年轻人的名字命名，被称为</a:t>
            </a:r>
            <a:r>
              <a:rPr lang="zh-CN" altLang="en-US" sz="1200" b="1" i="0" kern="1200" dirty="0">
                <a:solidFill>
                  <a:schemeClr val="tx1"/>
                </a:solidFill>
                <a:effectLst/>
                <a:latin typeface="+mn-lt"/>
                <a:ea typeface="+mn-ea"/>
                <a:cs typeface="+mn-cs"/>
              </a:rPr>
              <a:t>霍夫曼编码（</a:t>
            </a:r>
            <a:r>
              <a:rPr lang="en-US" altLang="zh-CN" sz="1200" b="1" i="0" kern="1200" dirty="0">
                <a:solidFill>
                  <a:schemeClr val="tx1"/>
                </a:solidFill>
                <a:effectLst/>
                <a:latin typeface="+mn-lt"/>
                <a:ea typeface="+mn-ea"/>
                <a:cs typeface="+mn-cs"/>
              </a:rPr>
              <a:t>Huffman Coding</a:t>
            </a:r>
            <a:r>
              <a:rPr lang="zh-CN" altLang="en-US"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EEC8DC50-7547-4C2F-ADE7-16EE32F447A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这一页介绍需要 </a:t>
            </a:r>
            <a:r>
              <a:rPr lang="en-US" altLang="zh-CN" dirty="0"/>
              <a:t>15</a:t>
            </a:r>
            <a:r>
              <a:rPr lang="zh-CN" altLang="en-US" dirty="0"/>
              <a:t>分钟</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这一页介绍需要 </a:t>
            </a:r>
            <a:r>
              <a:rPr lang="en-US" altLang="zh-CN" dirty="0"/>
              <a:t>15</a:t>
            </a:r>
            <a:r>
              <a:rPr lang="zh-CN" altLang="en-US" dirty="0"/>
              <a:t>分钟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hc</a:t>
            </a:r>
            <a:r>
              <a:rPr lang="zh-CN" altLang="en-US" dirty="0"/>
              <a:t>是一个数组，字符指针的数组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cd</a:t>
            </a:r>
            <a:r>
              <a:rPr lang="zh-CN" altLang="en-US" dirty="0"/>
              <a:t>是一个暂存空间</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这一页介绍需要 </a:t>
            </a:r>
            <a:r>
              <a:rPr lang="en-US" altLang="zh-CN" dirty="0"/>
              <a:t>15</a:t>
            </a:r>
            <a:r>
              <a:rPr lang="zh-CN" altLang="en-US" dirty="0"/>
              <a:t>分钟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hc</a:t>
            </a:r>
            <a:r>
              <a:rPr lang="zh-CN" altLang="en-US" dirty="0"/>
              <a:t>是一个数组，字符指针的数组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cd</a:t>
            </a:r>
            <a:r>
              <a:rPr lang="zh-CN" altLang="en-US" dirty="0"/>
              <a:t>是一个暂存空间</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这一页介绍需要 </a:t>
            </a:r>
            <a:r>
              <a:rPr lang="en-US" altLang="zh-CN" dirty="0"/>
              <a:t>15</a:t>
            </a:r>
            <a:r>
              <a:rPr lang="zh-CN" altLang="en-US" dirty="0"/>
              <a:t>分钟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hc</a:t>
            </a:r>
            <a:r>
              <a:rPr lang="zh-CN" altLang="en-US" dirty="0"/>
              <a:t>是一个数组，字符指针的数组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cd</a:t>
            </a:r>
            <a:r>
              <a:rPr lang="zh-CN" altLang="en-US" dirty="0"/>
              <a:t>是一个暂存空间</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这一页介绍需要 </a:t>
            </a:r>
            <a:r>
              <a:rPr lang="en-US" altLang="zh-CN" dirty="0"/>
              <a:t>15</a:t>
            </a:r>
            <a:r>
              <a:rPr lang="zh-CN" altLang="en-US" dirty="0"/>
              <a:t>分钟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hc</a:t>
            </a:r>
            <a:r>
              <a:rPr lang="zh-CN" altLang="en-US" dirty="0"/>
              <a:t>是一个数组，字符指针的数组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cd</a:t>
            </a:r>
            <a:r>
              <a:rPr lang="zh-CN" altLang="en-US" dirty="0"/>
              <a:t>是一个暂存空间</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https://blog.csdn.net/qq_22771739/article/details/88077977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https://blog.csdn.net/qq_22771739/article/details/88077977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08363" y="849313"/>
            <a:ext cx="3057525" cy="2293937"/>
          </a:xfrm>
        </p:spPr>
      </p:sp>
      <p:sp>
        <p:nvSpPr>
          <p:cNvPr id="3" name="Notes Placeholder 2"/>
          <p:cNvSpPr>
            <a:spLocks noGrp="1"/>
          </p:cNvSpPr>
          <p:nvPr>
            <p:ph type="body" idx="1"/>
          </p:nvPr>
        </p:nvSpPr>
        <p:spPr/>
        <p:txBody>
          <a:bodyPr/>
          <a:lstStyle/>
          <a:p>
            <a:pPr algn="ctr">
              <a:lnSpc>
                <a:spcPct val="150000"/>
              </a:lnSpc>
            </a:pPr>
            <a:r>
              <a:rPr lang="zh-CN" altLang="en-US" sz="1200" b="0" i="0" dirty="0">
                <a:solidFill>
                  <a:srgbClr val="262626"/>
                </a:solidFill>
                <a:effectLst/>
                <a:latin typeface="system-ui"/>
              </a:rPr>
              <a:t>专业知识</a:t>
            </a:r>
            <a:endParaRPr lang="en-US" altLang="zh-CN" sz="1200" b="0" i="0" dirty="0">
              <a:solidFill>
                <a:srgbClr val="262626"/>
              </a:solidFill>
              <a:effectLst/>
              <a:latin typeface="system-ui"/>
            </a:endParaRPr>
          </a:p>
          <a:p>
            <a:pPr algn="ctr">
              <a:lnSpc>
                <a:spcPct val="150000"/>
              </a:lnSpc>
            </a:pPr>
            <a:r>
              <a:rPr lang="zh-CN" altLang="en-US" sz="1200" dirty="0">
                <a:solidFill>
                  <a:srgbClr val="262626"/>
                </a:solidFill>
                <a:latin typeface="system-ui"/>
              </a:rPr>
              <a:t>综合素质</a:t>
            </a:r>
            <a:endParaRPr lang="en-US" altLang="zh-CN" sz="1200" dirty="0">
              <a:solidFill>
                <a:srgbClr val="262626"/>
              </a:solidFill>
              <a:latin typeface="system-ui"/>
            </a:endParaRPr>
          </a:p>
          <a:p>
            <a:pPr algn="ctr">
              <a:lnSpc>
                <a:spcPct val="150000"/>
              </a:lnSpc>
            </a:pPr>
            <a:r>
              <a:rPr lang="zh-CN" altLang="en-US" sz="1200" dirty="0">
                <a:solidFill>
                  <a:srgbClr val="262626"/>
                </a:solidFill>
                <a:latin typeface="system-ui"/>
              </a:rPr>
              <a:t>国际视野</a:t>
            </a:r>
            <a:endParaRPr lang="en-US" altLang="zh-CN" sz="1200" dirty="0">
              <a:solidFill>
                <a:srgbClr val="262626"/>
              </a:solidFill>
              <a:latin typeface="system-ui"/>
            </a:endParaRPr>
          </a:p>
          <a:p>
            <a:pPr algn="ctr">
              <a:lnSpc>
                <a:spcPct val="150000"/>
              </a:lnSpc>
            </a:pPr>
            <a:r>
              <a:rPr lang="zh-CN" altLang="en-US" sz="1200" dirty="0">
                <a:solidFill>
                  <a:srgbClr val="262626"/>
                </a:solidFill>
                <a:latin typeface="system-ui"/>
              </a:rPr>
              <a:t>社会责任</a:t>
            </a:r>
            <a:endParaRPr lang="en-US" altLang="zh-CN" sz="1200" dirty="0">
              <a:solidFill>
                <a:srgbClr val="262626"/>
              </a:solidFill>
              <a:latin typeface="system-ui"/>
            </a:endParaRPr>
          </a:p>
          <a:p>
            <a:pPr algn="just"/>
            <a:r>
              <a:rPr lang="zh-CN" altLang="en-US" sz="1050" b="0" i="0" dirty="0">
                <a:solidFill>
                  <a:srgbClr val="262626"/>
                </a:solidFill>
                <a:effectLst/>
                <a:latin typeface="system-ui"/>
              </a:rPr>
              <a:t> </a:t>
            </a:r>
            <a:endParaRPr lang="zh-CN" altLang="en-US" sz="1050" b="0" i="0" dirty="0">
              <a:solidFill>
                <a:srgbClr val="262626"/>
              </a:solidFill>
              <a:effectLst/>
              <a:latin typeface="system-ui"/>
            </a:endParaRPr>
          </a:p>
          <a:p>
            <a:endParaRPr lang="zh-CN" altLang="en-US" sz="1050" dirty="0"/>
          </a:p>
        </p:txBody>
      </p:sp>
      <p:sp>
        <p:nvSpPr>
          <p:cNvPr id="4" name="Slide Number Placeholder 3"/>
          <p:cNvSpPr>
            <a:spLocks noGrp="1"/>
          </p:cNvSpPr>
          <p:nvPr>
            <p:ph type="sldNum" sz="quarter" idx="10"/>
          </p:nvPr>
        </p:nvSpPr>
        <p:spPr/>
        <p:txBody>
          <a:bodyPr/>
          <a:lstStyle/>
          <a:p>
            <a:fld id="{CAEE754D-AB13-4A80-B6E4-342A5DABBA1F}"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08363" y="849313"/>
            <a:ext cx="3057525" cy="2293937"/>
          </a:xfrm>
        </p:spPr>
      </p:sp>
      <p:sp>
        <p:nvSpPr>
          <p:cNvPr id="3" name="Notes Placeholder 2"/>
          <p:cNvSpPr>
            <a:spLocks noGrp="1"/>
          </p:cNvSpPr>
          <p:nvPr>
            <p:ph type="body" idx="1"/>
          </p:nvPr>
        </p:nvSpPr>
        <p:spPr/>
        <p:txBody>
          <a:bodyPr/>
          <a:lstStyle/>
          <a:p>
            <a:r>
              <a:rPr lang="en-US" altLang="zh-CN" dirty="0"/>
              <a:t>Thanks for your attentions. </a:t>
            </a:r>
            <a:endParaRPr lang="en-US" dirty="0"/>
          </a:p>
        </p:txBody>
      </p:sp>
      <p:sp>
        <p:nvSpPr>
          <p:cNvPr id="4" name="Slide Number Placeholder 3"/>
          <p:cNvSpPr>
            <a:spLocks noGrp="1"/>
          </p:cNvSpPr>
          <p:nvPr>
            <p:ph type="sldNum" sz="quarter" idx="10"/>
          </p:nvPr>
        </p:nvSpPr>
        <p:spPr/>
        <p:txBody>
          <a:bodyPr/>
          <a:lstStyle/>
          <a:p>
            <a:fld id="{CAEE754D-AB13-4A80-B6E4-342A5DABBA1F}"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3EF7BF5-C312-441F-B6C9-2A4DC373BF80}" type="datetime1">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568593-0C0F-49B3-8154-AD2DACF2C34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3AEA64-A43D-4AFC-9488-F5EAA094524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7" name="矩形 7"/>
          <p:cNvSpPr/>
          <p:nvPr/>
        </p:nvSpPr>
        <p:spPr>
          <a:xfrm>
            <a:off x="0" y="0"/>
            <a:ext cx="9144000" cy="72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ndParaRPr>
          </a:p>
        </p:txBody>
      </p:sp>
      <p:grpSp>
        <p:nvGrpSpPr>
          <p:cNvPr id="21507" name="组合 9"/>
          <p:cNvGrpSpPr/>
          <p:nvPr/>
        </p:nvGrpSpPr>
        <p:grpSpPr>
          <a:xfrm>
            <a:off x="7243763" y="117475"/>
            <a:ext cx="1562100" cy="488950"/>
            <a:chOff x="158385" y="286693"/>
            <a:chExt cx="2644699" cy="621357"/>
          </a:xfrm>
        </p:grpSpPr>
        <p:pic>
          <p:nvPicPr>
            <p:cNvPr id="21508" name="图片 11"/>
            <p:cNvPicPr>
              <a:picLocks noChangeAspect="1"/>
            </p:cNvPicPr>
            <p:nvPr/>
          </p:nvPicPr>
          <p:blipFill>
            <a:blip r:embed="rId2"/>
            <a:stretch>
              <a:fillRect/>
            </a:stretch>
          </p:blipFill>
          <p:spPr>
            <a:xfrm>
              <a:off x="840002" y="350462"/>
              <a:ext cx="1963082" cy="493819"/>
            </a:xfrm>
            <a:prstGeom prst="rect">
              <a:avLst/>
            </a:prstGeom>
            <a:noFill/>
            <a:ln w="9525">
              <a:noFill/>
            </a:ln>
          </p:spPr>
        </p:pic>
        <p:pic>
          <p:nvPicPr>
            <p:cNvPr id="21509" name="图片 12"/>
            <p:cNvPicPr>
              <a:picLocks noChangeAspect="1"/>
            </p:cNvPicPr>
            <p:nvPr/>
          </p:nvPicPr>
          <p:blipFill>
            <a:blip r:embed="rId3"/>
            <a:stretch>
              <a:fillRect/>
            </a:stretch>
          </p:blipFill>
          <p:spPr>
            <a:xfrm>
              <a:off x="158385" y="286693"/>
              <a:ext cx="622312" cy="621357"/>
            </a:xfrm>
            <a:prstGeom prst="rect">
              <a:avLst/>
            </a:prstGeom>
            <a:noFill/>
            <a:ln w="9525">
              <a:noFill/>
            </a:ln>
          </p:spPr>
        </p:pic>
      </p:grpSp>
      <p:sp>
        <p:nvSpPr>
          <p:cNvPr id="11" name="灯片编号占位符 5"/>
          <p:cNvSpPr>
            <a:spLocks noGrp="1"/>
          </p:cNvSpPr>
          <p:nvPr>
            <p:ph type="sldNum" sz="quarter" idx="4"/>
          </p:nvPr>
        </p:nvSpPr>
        <p:spPr>
          <a:xfrm>
            <a:off x="8165068" y="6356350"/>
            <a:ext cx="1035844" cy="365125"/>
          </a:xfrm>
          <a:prstGeom prst="rect">
            <a:avLst/>
          </a:prstGeom>
        </p:spPr>
        <p:txBody>
          <a:bodyPr vert="horz" wrap="square" lIns="91440" tIns="45720" rIns="91440" bIns="45720" numCol="1" anchor="ctr" anchorCtr="0" compatLnSpc="1"/>
          <a:lstStyle>
            <a:lvl1pPr algn="ctr" eaLnBrk="0" hangingPunct="0">
              <a:defRPr sz="2400" b="1" smtClean="0">
                <a:solidFill>
                  <a:srgbClr val="0070C0"/>
                </a:solidFill>
              </a:defRPr>
            </a:lvl1p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
        <p:nvSpPr>
          <p:cNvPr id="12" name="日期占位符 1"/>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defRPr/>
            </a:lvl1pPr>
          </a:lstStyle>
          <a:p>
            <a:pPr>
              <a:defRPr/>
            </a:pPr>
            <a:fld id="{01790305-AABB-48BA-B524-6DA42CFC97D3}" type="datetime1">
              <a:rPr lang="zh-CN" altLang="en-US" smtClean="0">
                <a:solidFill>
                  <a:prstClr val="black">
                    <a:tint val="75000"/>
                  </a:prstClr>
                </a:solidFill>
              </a:rPr>
            </a:fld>
            <a:endParaRPr lang="zh-CN" altLang="en-US">
              <a:solidFill>
                <a:prstClr val="black">
                  <a:tint val="75000"/>
                </a:prstClr>
              </a:solidFill>
            </a:endParaRPr>
          </a:p>
        </p:txBody>
      </p:sp>
      <p:sp>
        <p:nvSpPr>
          <p:cNvPr id="13" name="页脚占位符 2"/>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defRPr/>
            </a:lvl1pPr>
          </a:lstStyle>
          <a:p>
            <a:pPr>
              <a:defRPr/>
            </a:pPr>
            <a:endParaRPr lang="zh-CN" altLang="en-US">
              <a:solidFill>
                <a:prstClr val="black">
                  <a:tint val="7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501B8E-31AA-47FB-B48F-15F7878F652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31FEBFF-ECBF-4FA4-9DA0-FBBDEE80DD4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A8DDADF-0345-46A8-B192-0ED522001E3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52801E1-6468-4667-A5F6-88D7E589FD37}"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8417702-808C-415D-BE58-CD3A4C75CB9A}"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F56835-752F-4BA4-AEEB-4BF7CF8F1CE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B3C8D9-2787-4C26-9F4E-D386303FB39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A8C17C5-9BF0-4983-A1D4-F48A8BD527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D849870-2574-4B81-94A8-CC35298539AC}" type="datetime1">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C87717-A16C-46C8-8501-38B3BAF8FB9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mailto:wangbingshu@nwpu.edu.cn" TargetMode="Externa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14.png"/><Relationship Id="rId2" Type="http://schemas.microsoft.com/office/2007/relationships/media" Target="../media/media1.mp4"/><Relationship Id="rId1" Type="http://schemas.openxmlformats.org/officeDocument/2006/relationships/video" Target="../media/media1.mp4"/></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hyperlink" Target="https://so.csdn.net/so/search?q=%E8%BF%90%E7%AE%97%E7%AC%A6&amp;spm=1001.2101.3001.7020"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jpe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07348" y="1755199"/>
            <a:ext cx="5250156" cy="1015663"/>
          </a:xfrm>
          <a:prstGeom prst="rect">
            <a:avLst/>
          </a:prstGeom>
          <a:solidFill>
            <a:schemeClr val="bg1"/>
          </a:solidFill>
        </p:spPr>
        <p:txBody>
          <a:bodyPr wrap="none" rtlCol="0">
            <a:spAutoFit/>
          </a:bodyPr>
          <a:lstStyle/>
          <a:p>
            <a:pPr algn="ctr"/>
            <a:r>
              <a:rPr lang="en-US" altLang="zh-CN" sz="6000" kern="100" dirty="0">
                <a:solidFill>
                  <a:srgbClr val="000000"/>
                </a:solidFill>
              </a:rPr>
              <a:t>Data Structures</a:t>
            </a:r>
            <a:endParaRPr lang="en-US" altLang="zh-CN" sz="6000" kern="100" dirty="0">
              <a:solidFill>
                <a:srgbClr val="000000"/>
              </a:solidFill>
            </a:endParaRPr>
          </a:p>
        </p:txBody>
      </p:sp>
      <p:sp>
        <p:nvSpPr>
          <p:cNvPr id="10" name="矩形: 圆角 9"/>
          <p:cNvSpPr/>
          <p:nvPr/>
        </p:nvSpPr>
        <p:spPr>
          <a:xfrm>
            <a:off x="0" y="6662345"/>
            <a:ext cx="9144000" cy="18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0" y="-1"/>
            <a:ext cx="9144000" cy="923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3967262" cy="1023672"/>
          </a:xfrm>
          <a:prstGeom prst="rect">
            <a:avLst/>
          </a:prstGeom>
        </p:spPr>
      </p:pic>
      <p:sp>
        <p:nvSpPr>
          <p:cNvPr id="13" name="文本框 12"/>
          <p:cNvSpPr txBox="1"/>
          <p:nvPr/>
        </p:nvSpPr>
        <p:spPr>
          <a:xfrm>
            <a:off x="4598428" y="136524"/>
            <a:ext cx="3585933" cy="584775"/>
          </a:xfrm>
          <a:prstGeom prst="rect">
            <a:avLst/>
          </a:prstGeom>
          <a:noFill/>
        </p:spPr>
        <p:txBody>
          <a:bodyPr wrap="square">
            <a:spAutoFit/>
          </a:bodyPr>
          <a:lstStyle/>
          <a:p>
            <a:r>
              <a:rPr lang="en-US" altLang="zh-CN" sz="3200" dirty="0">
                <a:solidFill>
                  <a:schemeClr val="bg1"/>
                </a:solidFill>
              </a:rPr>
              <a:t>School of Software</a:t>
            </a:r>
            <a:endParaRPr lang="zh-CN" altLang="en-US" sz="3000" dirty="0">
              <a:solidFill>
                <a:schemeClr val="bg1"/>
              </a:solidFill>
            </a:endParaRPr>
          </a:p>
        </p:txBody>
      </p:sp>
      <p:sp>
        <p:nvSpPr>
          <p:cNvPr id="14" name="文本框 13"/>
          <p:cNvSpPr txBox="1"/>
          <p:nvPr/>
        </p:nvSpPr>
        <p:spPr>
          <a:xfrm>
            <a:off x="2529359" y="2857970"/>
            <a:ext cx="4129405" cy="39878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Spring,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2024 for undergraduates</a:t>
            </a:r>
            <a:endParaRPr lang="zh-CN" altLang="en-US" sz="2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522855" y="4431030"/>
            <a:ext cx="4563745" cy="521970"/>
          </a:xfrm>
          <a:prstGeom prst="rect">
            <a:avLst/>
          </a:prstGeom>
          <a:noFill/>
        </p:spPr>
        <p:txBody>
          <a:bodyPr wrap="square">
            <a:spAutoFit/>
          </a:bodyPr>
          <a:lstStyle/>
          <a:p>
            <a:pPr algn="ct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 Bingshu Wang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（王兵书）</a:t>
            </a:r>
            <a:endParaRPr lang="en-US" altLang="zh-CN"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nvSpPr>
        <p:spPr>
          <a:xfrm>
            <a:off x="2100877" y="6127588"/>
            <a:ext cx="5027337" cy="461665"/>
          </a:xfrm>
          <a:prstGeom prst="rect">
            <a:avLst/>
          </a:prstGeom>
          <a:noFill/>
        </p:spPr>
        <p:txBody>
          <a:bodyPr wrap="none" rtlCol="0">
            <a:spAutoFit/>
          </a:bodyPr>
          <a:lstStyle/>
          <a:p>
            <a:pPr algn="ctr"/>
            <a:r>
              <a:rPr lang="en-US" altLang="zh-CN" sz="2400" dirty="0"/>
              <a:t>Email</a:t>
            </a:r>
            <a:r>
              <a:rPr lang="zh-CN" altLang="en-US" sz="2400" dirty="0"/>
              <a:t>：</a:t>
            </a:r>
            <a:r>
              <a:rPr lang="en-US" altLang="zh-CN" sz="2400" dirty="0">
                <a:hlinkClick r:id="rId2"/>
              </a:rPr>
              <a:t>wangbingshu@nwpu.edu.cn</a:t>
            </a:r>
            <a:r>
              <a:rPr lang="en-US" altLang="zh-CN" sz="2400" dirty="0"/>
              <a:t> </a:t>
            </a:r>
            <a:endParaRPr lang="zh-CN" altLang="en-US" sz="2400" dirty="0"/>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3" name="矩形 2"/>
          <p:cNvSpPr/>
          <p:nvPr/>
        </p:nvSpPr>
        <p:spPr>
          <a:xfrm>
            <a:off x="0" y="1132185"/>
            <a:ext cx="9220200" cy="1107996"/>
          </a:xfrm>
          <a:prstGeom prst="rect">
            <a:avLst/>
          </a:prstGeom>
        </p:spPr>
        <p:txBody>
          <a:bodyPr wrap="square">
            <a:spAutoFit/>
          </a:bodyPr>
          <a:lstStyle/>
          <a:p>
            <a:r>
              <a:rPr lang="zh-CN" altLang="en-US" sz="2800" dirty="0">
                <a:solidFill>
                  <a:schemeClr val="accent1"/>
                </a:solidFill>
              </a:rPr>
              <a:t>哈夫曼树的基本概念:</a:t>
            </a:r>
            <a:endParaRPr lang="en-US" altLang="zh-CN" sz="2800" dirty="0">
              <a:solidFill>
                <a:schemeClr val="accent1"/>
              </a:solidFill>
            </a:endParaRPr>
          </a:p>
          <a:p>
            <a:endParaRPr lang="en-US" altLang="zh-CN" dirty="0"/>
          </a:p>
          <a:p>
            <a:r>
              <a:rPr lang="zh-CN" altLang="en-US" sz="2000" u="sng" dirty="0"/>
              <a:t>路径</a:t>
            </a:r>
            <a:r>
              <a:rPr lang="zh-CN" altLang="en-US" sz="2000" dirty="0"/>
              <a:t>    </a:t>
            </a:r>
            <a:r>
              <a:rPr lang="zh-CN" altLang="en-US" sz="2000" u="sng" dirty="0"/>
              <a:t>路径长度</a:t>
            </a:r>
            <a:r>
              <a:rPr lang="zh-CN" altLang="en-US" sz="2000" dirty="0"/>
              <a:t>    </a:t>
            </a:r>
            <a:r>
              <a:rPr lang="zh-CN" altLang="en-US" sz="2000" u="sng" dirty="0"/>
              <a:t>树的路径长度</a:t>
            </a:r>
            <a:r>
              <a:rPr lang="zh-CN" altLang="en-US" sz="2000" dirty="0"/>
              <a:t>    </a:t>
            </a:r>
            <a:r>
              <a:rPr lang="zh-CN" altLang="en-US" sz="2000" u="sng" dirty="0">
                <a:solidFill>
                  <a:srgbClr val="FF0000"/>
                </a:solidFill>
              </a:rPr>
              <a:t>结点的权</a:t>
            </a:r>
            <a:r>
              <a:rPr lang="zh-CN" altLang="en-US" sz="2000" dirty="0"/>
              <a:t>    </a:t>
            </a:r>
            <a:r>
              <a:rPr lang="zh-CN" altLang="en-US" sz="2000" u="sng" dirty="0"/>
              <a:t>带权路径长度</a:t>
            </a:r>
            <a:r>
              <a:rPr lang="zh-CN" altLang="en-US" sz="2000" dirty="0"/>
              <a:t>    </a:t>
            </a:r>
            <a:r>
              <a:rPr lang="zh-CN" altLang="en-US" sz="2000" u="sng" dirty="0"/>
              <a:t>树的带权路径长度</a:t>
            </a:r>
            <a:endParaRPr lang="zh-CN" altLang="en-US" sz="2000" u="sng" dirty="0"/>
          </a:p>
        </p:txBody>
      </p:sp>
      <p:sp>
        <p:nvSpPr>
          <p:cNvPr id="7" name="矩形 6"/>
          <p:cNvSpPr/>
          <p:nvPr/>
        </p:nvSpPr>
        <p:spPr>
          <a:xfrm>
            <a:off x="112890" y="2540685"/>
            <a:ext cx="6394348" cy="1200329"/>
          </a:xfrm>
          <a:prstGeom prst="rect">
            <a:avLst/>
          </a:prstGeom>
        </p:spPr>
        <p:txBody>
          <a:bodyPr wrap="square">
            <a:spAutoFit/>
          </a:bodyPr>
          <a:lstStyle/>
          <a:p>
            <a:pPr>
              <a:lnSpc>
                <a:spcPct val="150000"/>
              </a:lnSpc>
            </a:pPr>
            <a:r>
              <a:rPr lang="zh-CN" altLang="en-US" sz="2400" dirty="0"/>
              <a:t>给树的每个结点赋予一个具有某种实际意义的</a:t>
            </a:r>
            <a:r>
              <a:rPr lang="zh-CN" altLang="en-US" sz="2400" dirty="0">
                <a:solidFill>
                  <a:srgbClr val="FF0000"/>
                </a:solidFill>
              </a:rPr>
              <a:t>实数</a:t>
            </a:r>
            <a:r>
              <a:rPr lang="zh-CN" altLang="en-US" sz="2400" dirty="0"/>
              <a:t>，我们称该实数为这个结点的权。</a:t>
            </a:r>
            <a:endParaRPr lang="zh-CN" altLang="en-US" sz="2400" dirty="0"/>
          </a:p>
        </p:txBody>
      </p:sp>
      <p:pic>
        <p:nvPicPr>
          <p:cNvPr id="8" name="图片 7"/>
          <p:cNvPicPr>
            <a:picLocks noChangeAspect="1"/>
          </p:cNvPicPr>
          <p:nvPr/>
        </p:nvPicPr>
        <p:blipFill>
          <a:blip r:embed="rId2"/>
          <a:stretch>
            <a:fillRect/>
          </a:stretch>
        </p:blipFill>
        <p:spPr>
          <a:xfrm>
            <a:off x="5552423" y="3097789"/>
            <a:ext cx="3238395" cy="2849330"/>
          </a:xfrm>
          <a:prstGeom prst="rect">
            <a:avLst/>
          </a:prstGeom>
        </p:spPr>
      </p:pic>
      <p:sp>
        <p:nvSpPr>
          <p:cNvPr id="2" name="文本框 1"/>
          <p:cNvSpPr txBox="1"/>
          <p:nvPr/>
        </p:nvSpPr>
        <p:spPr>
          <a:xfrm>
            <a:off x="5902476" y="4668762"/>
            <a:ext cx="2757713" cy="369332"/>
          </a:xfrm>
          <a:prstGeom prst="rect">
            <a:avLst/>
          </a:prstGeom>
          <a:noFill/>
        </p:spPr>
        <p:txBody>
          <a:bodyPr wrap="square" rtlCol="0">
            <a:spAutoFit/>
          </a:bodyPr>
          <a:lstStyle/>
          <a:p>
            <a:r>
              <a:rPr lang="en-US" altLang="zh-CN" dirty="0"/>
              <a:t>7           5          2          4</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3" name="矩形 2"/>
          <p:cNvSpPr/>
          <p:nvPr/>
        </p:nvSpPr>
        <p:spPr>
          <a:xfrm>
            <a:off x="0" y="1132185"/>
            <a:ext cx="9220200" cy="1107996"/>
          </a:xfrm>
          <a:prstGeom prst="rect">
            <a:avLst/>
          </a:prstGeom>
        </p:spPr>
        <p:txBody>
          <a:bodyPr wrap="square">
            <a:spAutoFit/>
          </a:bodyPr>
          <a:lstStyle/>
          <a:p>
            <a:r>
              <a:rPr lang="zh-CN" altLang="en-US" sz="2800" dirty="0">
                <a:solidFill>
                  <a:schemeClr val="accent1"/>
                </a:solidFill>
              </a:rPr>
              <a:t>哈夫曼树的基本概念:</a:t>
            </a:r>
            <a:endParaRPr lang="en-US" altLang="zh-CN" sz="2800" dirty="0">
              <a:solidFill>
                <a:schemeClr val="accent1"/>
              </a:solidFill>
            </a:endParaRPr>
          </a:p>
          <a:p>
            <a:endParaRPr lang="en-US" altLang="zh-CN" dirty="0"/>
          </a:p>
          <a:p>
            <a:r>
              <a:rPr lang="zh-CN" altLang="en-US" sz="2000" u="sng" dirty="0"/>
              <a:t>路径</a:t>
            </a:r>
            <a:r>
              <a:rPr lang="zh-CN" altLang="en-US" sz="2000" dirty="0"/>
              <a:t>    </a:t>
            </a:r>
            <a:r>
              <a:rPr lang="zh-CN" altLang="en-US" sz="2000" u="sng" dirty="0"/>
              <a:t>路径长度</a:t>
            </a:r>
            <a:r>
              <a:rPr lang="zh-CN" altLang="en-US" sz="2000" dirty="0"/>
              <a:t>    </a:t>
            </a:r>
            <a:r>
              <a:rPr lang="zh-CN" altLang="en-US" sz="2000" u="sng" dirty="0"/>
              <a:t>树的路径长度</a:t>
            </a:r>
            <a:r>
              <a:rPr lang="zh-CN" altLang="en-US" sz="2000" dirty="0"/>
              <a:t>    </a:t>
            </a:r>
            <a:r>
              <a:rPr lang="zh-CN" altLang="en-US" sz="2000" u="sng" dirty="0"/>
              <a:t>结点的权</a:t>
            </a:r>
            <a:r>
              <a:rPr lang="zh-CN" altLang="en-US" sz="2000" dirty="0"/>
              <a:t>    </a:t>
            </a:r>
            <a:r>
              <a:rPr lang="zh-CN" altLang="en-US" sz="2000" u="sng" dirty="0">
                <a:solidFill>
                  <a:srgbClr val="FF0000"/>
                </a:solidFill>
              </a:rPr>
              <a:t>带权路径长度</a:t>
            </a:r>
            <a:r>
              <a:rPr lang="zh-CN" altLang="en-US" sz="2000" dirty="0">
                <a:solidFill>
                  <a:srgbClr val="FF0000"/>
                </a:solidFill>
              </a:rPr>
              <a:t>    </a:t>
            </a:r>
            <a:r>
              <a:rPr lang="zh-CN" altLang="en-US" sz="2000" u="sng" dirty="0"/>
              <a:t>树的带权路径长度</a:t>
            </a:r>
            <a:endParaRPr lang="zh-CN" altLang="en-US" sz="2000" u="sng" dirty="0"/>
          </a:p>
        </p:txBody>
      </p:sp>
      <p:sp>
        <p:nvSpPr>
          <p:cNvPr id="6" name="矩形 5"/>
          <p:cNvSpPr/>
          <p:nvPr/>
        </p:nvSpPr>
        <p:spPr>
          <a:xfrm>
            <a:off x="112889" y="2540685"/>
            <a:ext cx="6345967" cy="1200329"/>
          </a:xfrm>
          <a:prstGeom prst="rect">
            <a:avLst/>
          </a:prstGeom>
        </p:spPr>
        <p:txBody>
          <a:bodyPr wrap="square">
            <a:spAutoFit/>
          </a:bodyPr>
          <a:lstStyle/>
          <a:p>
            <a:pPr>
              <a:lnSpc>
                <a:spcPct val="150000"/>
              </a:lnSpc>
            </a:pPr>
            <a:r>
              <a:rPr lang="zh-CN" altLang="en-US" sz="2400" dirty="0"/>
              <a:t>从树根到某一结点的</a:t>
            </a:r>
            <a:r>
              <a:rPr lang="zh-CN" altLang="en-US" sz="2400" dirty="0">
                <a:solidFill>
                  <a:srgbClr val="FF0000"/>
                </a:solidFill>
              </a:rPr>
              <a:t>路径长度</a:t>
            </a:r>
            <a:r>
              <a:rPr lang="zh-CN" altLang="en-US" sz="2400" dirty="0"/>
              <a:t>与该</a:t>
            </a:r>
            <a:r>
              <a:rPr lang="zh-CN" altLang="en-US" sz="2400" dirty="0">
                <a:solidFill>
                  <a:srgbClr val="FF0000"/>
                </a:solidFill>
              </a:rPr>
              <a:t>结点的权</a:t>
            </a:r>
            <a:r>
              <a:rPr lang="zh-CN" altLang="en-US" sz="2400" dirty="0"/>
              <a:t>的乘积，叫做该结点的带权路径长度。</a:t>
            </a:r>
            <a:endParaRPr lang="zh-CN" altLang="en-US" sz="2400" dirty="0"/>
          </a:p>
        </p:txBody>
      </p:sp>
      <p:pic>
        <p:nvPicPr>
          <p:cNvPr id="8" name="图片 7"/>
          <p:cNvPicPr>
            <a:picLocks noChangeAspect="1"/>
          </p:cNvPicPr>
          <p:nvPr/>
        </p:nvPicPr>
        <p:blipFill>
          <a:blip r:embed="rId2"/>
          <a:stretch>
            <a:fillRect/>
          </a:stretch>
        </p:blipFill>
        <p:spPr>
          <a:xfrm>
            <a:off x="5552423" y="3097789"/>
            <a:ext cx="3238395" cy="2849330"/>
          </a:xfrm>
          <a:prstGeom prst="rect">
            <a:avLst/>
          </a:prstGeom>
        </p:spPr>
      </p:pic>
      <p:sp>
        <p:nvSpPr>
          <p:cNvPr id="10" name="文本框 9"/>
          <p:cNvSpPr txBox="1"/>
          <p:nvPr/>
        </p:nvSpPr>
        <p:spPr>
          <a:xfrm>
            <a:off x="5902476" y="4668762"/>
            <a:ext cx="2757713" cy="369332"/>
          </a:xfrm>
          <a:prstGeom prst="rect">
            <a:avLst/>
          </a:prstGeom>
          <a:noFill/>
        </p:spPr>
        <p:txBody>
          <a:bodyPr wrap="square" rtlCol="0">
            <a:spAutoFit/>
          </a:bodyPr>
          <a:lstStyle/>
          <a:p>
            <a:r>
              <a:rPr lang="en-US" altLang="zh-CN" dirty="0"/>
              <a:t>7           5          2          4</a:t>
            </a:r>
            <a:endParaRPr lang="zh-CN" altLang="en-US" dirty="0"/>
          </a:p>
        </p:txBody>
      </p:sp>
      <p:sp>
        <p:nvSpPr>
          <p:cNvPr id="4" name="文本框 3"/>
          <p:cNvSpPr txBox="1"/>
          <p:nvPr/>
        </p:nvSpPr>
        <p:spPr>
          <a:xfrm>
            <a:off x="788610" y="4668762"/>
            <a:ext cx="3765774" cy="830997"/>
          </a:xfrm>
          <a:prstGeom prst="rect">
            <a:avLst/>
          </a:prstGeom>
          <a:noFill/>
        </p:spPr>
        <p:txBody>
          <a:bodyPr wrap="none" rtlCol="0">
            <a:spAutoFit/>
          </a:bodyPr>
          <a:lstStyle/>
          <a:p>
            <a:r>
              <a:rPr lang="zh-CN" altLang="en-US" sz="2400" dirty="0"/>
              <a:t>从根到</a:t>
            </a:r>
            <a:r>
              <a:rPr lang="en-US" altLang="zh-CN" sz="2400" dirty="0"/>
              <a:t>A</a:t>
            </a:r>
            <a:r>
              <a:rPr lang="zh-CN" altLang="en-US" sz="2400" dirty="0"/>
              <a:t>的带权路径长度为</a:t>
            </a:r>
            <a:endParaRPr lang="en-US" altLang="zh-CN" sz="2400" dirty="0"/>
          </a:p>
          <a:p>
            <a:r>
              <a:rPr lang="en-US" altLang="zh-CN" sz="2400" dirty="0"/>
              <a:t>2*7=14</a:t>
            </a:r>
            <a:endParaRPr lang="zh-CN" alt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16750"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3" name="矩形 2"/>
          <p:cNvSpPr/>
          <p:nvPr/>
        </p:nvSpPr>
        <p:spPr>
          <a:xfrm>
            <a:off x="0" y="1132185"/>
            <a:ext cx="9220200" cy="1107996"/>
          </a:xfrm>
          <a:prstGeom prst="rect">
            <a:avLst/>
          </a:prstGeom>
        </p:spPr>
        <p:txBody>
          <a:bodyPr wrap="square">
            <a:spAutoFit/>
          </a:bodyPr>
          <a:lstStyle/>
          <a:p>
            <a:r>
              <a:rPr lang="zh-CN" altLang="en-US" sz="2800" dirty="0">
                <a:solidFill>
                  <a:schemeClr val="accent1"/>
                </a:solidFill>
              </a:rPr>
              <a:t>哈夫曼树的基本概念:</a:t>
            </a:r>
            <a:endParaRPr lang="en-US" altLang="zh-CN" sz="2800" dirty="0">
              <a:solidFill>
                <a:schemeClr val="accent1"/>
              </a:solidFill>
            </a:endParaRPr>
          </a:p>
          <a:p>
            <a:endParaRPr lang="en-US" altLang="zh-CN" dirty="0"/>
          </a:p>
          <a:p>
            <a:r>
              <a:rPr lang="zh-CN" altLang="en-US" sz="2000" u="sng" dirty="0"/>
              <a:t>路径</a:t>
            </a:r>
            <a:r>
              <a:rPr lang="zh-CN" altLang="en-US" sz="2000" dirty="0"/>
              <a:t>    </a:t>
            </a:r>
            <a:r>
              <a:rPr lang="zh-CN" altLang="en-US" sz="2000" u="sng" dirty="0"/>
              <a:t>路径长度</a:t>
            </a:r>
            <a:r>
              <a:rPr lang="zh-CN" altLang="en-US" sz="2000" dirty="0"/>
              <a:t>    </a:t>
            </a:r>
            <a:r>
              <a:rPr lang="zh-CN" altLang="en-US" sz="2000" u="sng" dirty="0"/>
              <a:t>树的路径长度</a:t>
            </a:r>
            <a:r>
              <a:rPr lang="zh-CN" altLang="en-US" sz="2000" dirty="0"/>
              <a:t>    </a:t>
            </a:r>
            <a:r>
              <a:rPr lang="zh-CN" altLang="en-US" sz="2000" u="sng" dirty="0"/>
              <a:t>结点的权</a:t>
            </a:r>
            <a:r>
              <a:rPr lang="zh-CN" altLang="en-US" sz="2000" dirty="0"/>
              <a:t>    </a:t>
            </a:r>
            <a:r>
              <a:rPr lang="zh-CN" altLang="en-US" sz="2000" u="sng" dirty="0"/>
              <a:t>带权路径长度</a:t>
            </a:r>
            <a:r>
              <a:rPr lang="zh-CN" altLang="en-US" sz="2000" dirty="0"/>
              <a:t>    </a:t>
            </a:r>
            <a:r>
              <a:rPr lang="zh-CN" altLang="en-US" sz="2000" u="sng" dirty="0">
                <a:solidFill>
                  <a:srgbClr val="FF0000"/>
                </a:solidFill>
              </a:rPr>
              <a:t>树的带权路径长度</a:t>
            </a:r>
            <a:endParaRPr lang="zh-CN" altLang="en-US" sz="2000" u="sng" dirty="0">
              <a:solidFill>
                <a:srgbClr val="FF0000"/>
              </a:solidFill>
            </a:endParaRPr>
          </a:p>
        </p:txBody>
      </p:sp>
      <p:pic>
        <p:nvPicPr>
          <p:cNvPr id="10" name="图片 9"/>
          <p:cNvPicPr>
            <a:picLocks noChangeAspect="1"/>
          </p:cNvPicPr>
          <p:nvPr/>
        </p:nvPicPr>
        <p:blipFill>
          <a:blip r:embed="rId2"/>
          <a:stretch>
            <a:fillRect/>
          </a:stretch>
        </p:blipFill>
        <p:spPr>
          <a:xfrm>
            <a:off x="6208792" y="3159731"/>
            <a:ext cx="2935208" cy="2582568"/>
          </a:xfrm>
          <a:prstGeom prst="rect">
            <a:avLst/>
          </a:prstGeom>
        </p:spPr>
      </p:pic>
      <p:sp>
        <p:nvSpPr>
          <p:cNvPr id="11" name="文本框 10"/>
          <p:cNvSpPr txBox="1"/>
          <p:nvPr/>
        </p:nvSpPr>
        <p:spPr>
          <a:xfrm>
            <a:off x="6462487" y="4617820"/>
            <a:ext cx="2757713" cy="369332"/>
          </a:xfrm>
          <a:prstGeom prst="rect">
            <a:avLst/>
          </a:prstGeom>
          <a:noFill/>
        </p:spPr>
        <p:txBody>
          <a:bodyPr wrap="square" rtlCol="0">
            <a:spAutoFit/>
          </a:bodyPr>
          <a:lstStyle/>
          <a:p>
            <a:r>
              <a:rPr lang="en-US" altLang="zh-CN" dirty="0"/>
              <a:t>7           5       2          4</a:t>
            </a:r>
            <a:endParaRPr lang="zh-CN" altLang="en-US" dirty="0"/>
          </a:p>
        </p:txBody>
      </p:sp>
      <mc:AlternateContent xmlns:mc="http://schemas.openxmlformats.org/markup-compatibility/2006">
        <mc:Choice xmlns:a14="http://schemas.microsoft.com/office/drawing/2010/main" Requires="a14">
          <p:sp>
            <p:nvSpPr>
              <p:cNvPr id="12" name="矩形 11"/>
              <p:cNvSpPr/>
              <p:nvPr/>
            </p:nvSpPr>
            <p:spPr>
              <a:xfrm>
                <a:off x="112889" y="2540685"/>
                <a:ext cx="6331453" cy="3820661"/>
              </a:xfrm>
              <a:prstGeom prst="rect">
                <a:avLst/>
              </a:prstGeom>
            </p:spPr>
            <p:txBody>
              <a:bodyPr wrap="square">
                <a:spAutoFit/>
              </a:bodyPr>
              <a:lstStyle/>
              <a:p>
                <a:pPr>
                  <a:lnSpc>
                    <a:spcPct val="150000"/>
                  </a:lnSpc>
                </a:pPr>
                <a:r>
                  <a:rPr lang="zh-CN" altLang="en-US" sz="2400" dirty="0"/>
                  <a:t>树的带权路径长度为树中所有</a:t>
                </a:r>
                <a:r>
                  <a:rPr lang="zh-CN" altLang="en-US" sz="2400" dirty="0">
                    <a:solidFill>
                      <a:srgbClr val="FF0000"/>
                    </a:solidFill>
                  </a:rPr>
                  <a:t>叶子结点</a:t>
                </a:r>
                <a:r>
                  <a:rPr lang="zh-CN" altLang="en-US" sz="2400" dirty="0"/>
                  <a:t>的带权路径长度之和，通常记为</a:t>
                </a:r>
                <a:r>
                  <a:rPr lang="en-US" altLang="zh-CN" sz="2400" dirty="0"/>
                  <a:t>:</a:t>
                </a:r>
                <a:endParaRPr lang="en-US" altLang="zh-CN" sz="2400" dirty="0"/>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𝑊𝑃𝐿</m:t>
                      </m:r>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b="0" i="1" smtClean="0">
                              <a:latin typeface="Cambria Math" panose="02040503050406030204" pitchFamily="18" charset="0"/>
                            </a:rPr>
                            <m:t>=</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𝑙</m:t>
                              </m:r>
                            </m:e>
                            <m:sub>
                              <m:r>
                                <a:rPr lang="en-US" altLang="zh-CN" sz="2400" i="1">
                                  <a:latin typeface="Cambria Math" panose="02040503050406030204" pitchFamily="18" charset="0"/>
                                  <a:ea typeface="Cambria Math" panose="02040503050406030204" pitchFamily="18" charset="0"/>
                                </a:rPr>
                                <m:t>𝑖</m:t>
                              </m:r>
                            </m:sub>
                          </m:sSub>
                        </m:e>
                      </m:nary>
                    </m:oMath>
                  </m:oMathPara>
                </a14:m>
                <a:endParaRPr lang="en-US" altLang="zh-CN" sz="2400" i="1" baseline="-25000" dirty="0"/>
              </a:p>
              <a:p>
                <a:pPr>
                  <a:lnSpc>
                    <a:spcPct val="150000"/>
                  </a:lnSpc>
                </a:pPr>
                <a:r>
                  <a:rPr lang="zh-CN" altLang="en-US" sz="2400" dirty="0"/>
                  <a:t>其中 </a:t>
                </a:r>
                <a14:m>
                  <m:oMath xmlns:m="http://schemas.openxmlformats.org/officeDocument/2006/math">
                    <m:r>
                      <a:rPr lang="en-US" altLang="zh-CN" sz="2400" i="1" dirty="0">
                        <a:latin typeface="Cambria Math" panose="02040503050406030204" pitchFamily="18" charset="0"/>
                      </a:rPr>
                      <m:t>𝑛</m:t>
                    </m:r>
                  </m:oMath>
                </a14:m>
                <a:r>
                  <a:rPr lang="zh-CN" altLang="en-US" sz="2400" dirty="0"/>
                  <a:t> 为叶子结点的个数，</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𝑖</m:t>
                        </m:r>
                      </m:sub>
                    </m:sSub>
                  </m:oMath>
                </a14:m>
                <a:r>
                  <a:rPr lang="zh-CN" altLang="en-US" sz="2400" dirty="0"/>
                  <a:t>为第</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𝑖</m:t>
                    </m:r>
                  </m:oMath>
                </a14:m>
                <a:r>
                  <a:rPr lang="zh-CN" altLang="en-US" sz="2400" dirty="0"/>
                  <a:t> 个叶子结点的权值，</a:t>
                </a:r>
                <a:r>
                  <a:rPr lang="en-US" altLang="zh-CN" sz="2400" dirty="0">
                    <a:ea typeface="Cambria Math" panose="02040503050406030204" pitchFamily="18" charset="0"/>
                  </a:rPr>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𝑙</m:t>
                        </m:r>
                      </m:e>
                      <m:sub>
                        <m:r>
                          <a:rPr lang="en-US" altLang="zh-CN" sz="2400" i="1">
                            <a:latin typeface="Cambria Math" panose="02040503050406030204" pitchFamily="18" charset="0"/>
                            <a:ea typeface="Cambria Math" panose="02040503050406030204" pitchFamily="18" charset="0"/>
                          </a:rPr>
                          <m:t>𝑖</m:t>
                        </m:r>
                      </m:sub>
                    </m:sSub>
                  </m:oMath>
                </a14:m>
                <a:r>
                  <a:rPr lang="zh-CN" altLang="en-US" sz="2400" dirty="0"/>
                  <a:t> 为第 </a:t>
                </a:r>
                <a14:m>
                  <m:oMath xmlns:m="http://schemas.openxmlformats.org/officeDocument/2006/math">
                    <m:r>
                      <a:rPr lang="en-US" altLang="zh-CN" sz="2400" i="1">
                        <a:latin typeface="Cambria Math" panose="02040503050406030204" pitchFamily="18" charset="0"/>
                      </a:rPr>
                      <m:t>𝑖</m:t>
                    </m:r>
                  </m:oMath>
                </a14:m>
                <a:r>
                  <a:rPr lang="zh-CN" altLang="en-US" sz="2400" dirty="0"/>
                  <a:t> 个叶子结点的路径长度。</a:t>
                </a:r>
                <a:endParaRPr lang="zh-CN"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112889" y="2540685"/>
                <a:ext cx="6331453" cy="3820661"/>
              </a:xfrm>
              <a:prstGeom prst="rect">
                <a:avLst/>
              </a:prstGeom>
              <a:blipFill rotWithShape="1">
                <a:blip r:embed="rId3"/>
                <a:stretch>
                  <a:fillRect l="-8" t="-1" r="-2632"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4522318" y="6359336"/>
                <a:ext cx="452072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𝑊𝑃𝐿</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7</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2</m:t>
                      </m:r>
                      <m:r>
                        <a:rPr lang="en-US" altLang="zh-CN"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5</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2</m:t>
                      </m:r>
                      <m:r>
                        <a:rPr lang="en-US" altLang="zh-CN"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2</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2</m:t>
                      </m:r>
                      <m:r>
                        <a:rPr lang="en-US" altLang="zh-CN"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4</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2</m:t>
                      </m:r>
                      <m:r>
                        <a:rPr lang="en-US" altLang="zh-CN"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36</m:t>
                      </m:r>
                    </m:oMath>
                  </m:oMathPara>
                </a14:m>
                <a:endParaRPr lang="zh-CN" altLang="en-US" dirty="0">
                  <a:solidFill>
                    <a:srgbClr val="FF0000"/>
                  </a:solidFill>
                </a:endParaRPr>
              </a:p>
            </p:txBody>
          </p:sp>
        </mc:Choice>
        <mc:Fallback>
          <p:sp>
            <p:nvSpPr>
              <p:cNvPr id="4" name="矩形 3"/>
              <p:cNvSpPr>
                <a:spLocks noRot="1" noChangeAspect="1" noMove="1" noResize="1" noEditPoints="1" noAdjustHandles="1" noChangeArrowheads="1" noChangeShapeType="1" noTextEdit="1"/>
              </p:cNvSpPr>
              <p:nvPr/>
            </p:nvSpPr>
            <p:spPr>
              <a:xfrm>
                <a:off x="4522318" y="6359336"/>
                <a:ext cx="4520725" cy="369332"/>
              </a:xfrm>
              <a:prstGeom prst="rect">
                <a:avLst/>
              </a:prstGeom>
              <a:blipFill rotWithShape="1">
                <a:blip r:embed="rId4"/>
                <a:stretch>
                  <a:fillRect l="-11" t="-121" b="56"/>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3" name="矩形 2"/>
          <p:cNvSpPr/>
          <p:nvPr/>
        </p:nvSpPr>
        <p:spPr>
          <a:xfrm>
            <a:off x="0" y="1132185"/>
            <a:ext cx="9220200" cy="1107996"/>
          </a:xfrm>
          <a:prstGeom prst="rect">
            <a:avLst/>
          </a:prstGeom>
        </p:spPr>
        <p:txBody>
          <a:bodyPr wrap="square">
            <a:spAutoFit/>
          </a:bodyPr>
          <a:lstStyle/>
          <a:p>
            <a:r>
              <a:rPr lang="zh-CN" altLang="en-US" sz="2800" dirty="0">
                <a:solidFill>
                  <a:schemeClr val="accent1"/>
                </a:solidFill>
              </a:rPr>
              <a:t>哈夫曼树的基本概念:</a:t>
            </a:r>
            <a:endParaRPr lang="en-US" altLang="zh-CN" sz="2800" dirty="0">
              <a:solidFill>
                <a:schemeClr val="accent1"/>
              </a:solidFill>
            </a:endParaRPr>
          </a:p>
          <a:p>
            <a:endParaRPr lang="en-US" altLang="zh-CN" dirty="0"/>
          </a:p>
          <a:p>
            <a:r>
              <a:rPr lang="zh-CN" altLang="en-US" sz="2000" u="sng" dirty="0"/>
              <a:t>路径</a:t>
            </a:r>
            <a:r>
              <a:rPr lang="zh-CN" altLang="en-US" sz="2000" dirty="0"/>
              <a:t>    </a:t>
            </a:r>
            <a:r>
              <a:rPr lang="zh-CN" altLang="en-US" sz="2000" u="sng" dirty="0"/>
              <a:t>路径长度</a:t>
            </a:r>
            <a:r>
              <a:rPr lang="zh-CN" altLang="en-US" sz="2000" dirty="0"/>
              <a:t>    </a:t>
            </a:r>
            <a:r>
              <a:rPr lang="zh-CN" altLang="en-US" sz="2000" u="sng" dirty="0"/>
              <a:t>树的路径长度</a:t>
            </a:r>
            <a:r>
              <a:rPr lang="zh-CN" altLang="en-US" sz="2000" dirty="0"/>
              <a:t>    </a:t>
            </a:r>
            <a:r>
              <a:rPr lang="zh-CN" altLang="en-US" sz="2000" u="sng" dirty="0"/>
              <a:t>结点的权</a:t>
            </a:r>
            <a:r>
              <a:rPr lang="zh-CN" altLang="en-US" sz="2000" dirty="0"/>
              <a:t>    </a:t>
            </a:r>
            <a:r>
              <a:rPr lang="zh-CN" altLang="en-US" sz="2000" u="sng" dirty="0"/>
              <a:t>带权路径长度</a:t>
            </a:r>
            <a:r>
              <a:rPr lang="zh-CN" altLang="en-US" sz="2000" dirty="0"/>
              <a:t>    </a:t>
            </a:r>
            <a:r>
              <a:rPr lang="zh-CN" altLang="en-US" sz="2000" u="sng" dirty="0"/>
              <a:t>树的带权路径长度</a:t>
            </a:r>
            <a:endParaRPr lang="zh-CN" altLang="en-US" sz="2000" u="sng" dirty="0"/>
          </a:p>
        </p:txBody>
      </p:sp>
      <p:sp>
        <p:nvSpPr>
          <p:cNvPr id="6" name="矩形 5"/>
          <p:cNvSpPr/>
          <p:nvPr/>
        </p:nvSpPr>
        <p:spPr>
          <a:xfrm>
            <a:off x="1350175" y="4965700"/>
            <a:ext cx="2281394" cy="400110"/>
          </a:xfrm>
          <a:prstGeom prst="rect">
            <a:avLst/>
          </a:prstGeom>
        </p:spPr>
        <p:txBody>
          <a:bodyPr wrap="none">
            <a:spAutoFit/>
          </a:bodyPr>
          <a:lstStyle/>
          <a:p>
            <a:r>
              <a:rPr lang="zh-CN" altLang="en-US" sz="2000" dirty="0"/>
              <a:t>P</a:t>
            </a:r>
            <a:r>
              <a:rPr lang="en-US" altLang="zh-CN" sz="2000" dirty="0"/>
              <a:t>L</a:t>
            </a:r>
            <a:r>
              <a:rPr lang="zh-CN" altLang="en-US" sz="2000" dirty="0"/>
              <a:t>=0+1+1+2+2=6</a:t>
            </a:r>
            <a:endParaRPr lang="zh-CN" altLang="en-US" sz="2000" dirty="0"/>
          </a:p>
        </p:txBody>
      </p:sp>
      <p:sp>
        <p:nvSpPr>
          <p:cNvPr id="7" name="矩形 6"/>
          <p:cNvSpPr/>
          <p:nvPr/>
        </p:nvSpPr>
        <p:spPr>
          <a:xfrm>
            <a:off x="5759020" y="5260567"/>
            <a:ext cx="1975221" cy="400110"/>
          </a:xfrm>
          <a:prstGeom prst="rect">
            <a:avLst/>
          </a:prstGeom>
        </p:spPr>
        <p:txBody>
          <a:bodyPr wrap="none">
            <a:spAutoFit/>
          </a:bodyPr>
          <a:lstStyle/>
          <a:p>
            <a:r>
              <a:rPr lang="zh-CN" altLang="en-US" sz="2000" dirty="0"/>
              <a:t>PL=1+1+2+3=7</a:t>
            </a:r>
            <a:endParaRPr lang="zh-CN" altLang="en-US" sz="2000" dirty="0"/>
          </a:p>
        </p:txBody>
      </p:sp>
      <p:sp>
        <p:nvSpPr>
          <p:cNvPr id="8" name="矩形 7"/>
          <p:cNvSpPr/>
          <p:nvPr/>
        </p:nvSpPr>
        <p:spPr>
          <a:xfrm>
            <a:off x="854002" y="5895610"/>
            <a:ext cx="6720109" cy="523220"/>
          </a:xfrm>
          <a:prstGeom prst="rect">
            <a:avLst/>
          </a:prstGeom>
        </p:spPr>
        <p:txBody>
          <a:bodyPr wrap="none">
            <a:spAutoFit/>
          </a:bodyPr>
          <a:lstStyle/>
          <a:p>
            <a:r>
              <a:rPr lang="zh-CN" altLang="en-US" sz="2800" dirty="0">
                <a:solidFill>
                  <a:srgbClr val="FF0000"/>
                </a:solidFill>
              </a:rPr>
              <a:t>问题1:什么样的二叉树的路径长度PL最小?</a:t>
            </a:r>
            <a:endParaRPr lang="zh-CN" altLang="en-US" sz="2800" dirty="0">
              <a:solidFill>
                <a:srgbClr val="FF0000"/>
              </a:solidFill>
            </a:endParaRPr>
          </a:p>
        </p:txBody>
      </p:sp>
      <p:sp>
        <p:nvSpPr>
          <p:cNvPr id="12" name="椭圆 11"/>
          <p:cNvSpPr/>
          <p:nvPr/>
        </p:nvSpPr>
        <p:spPr>
          <a:xfrm>
            <a:off x="2829467" y="2560849"/>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a:t>
            </a:r>
            <a:endParaRPr lang="zh-CN" altLang="en-US" sz="2400" dirty="0">
              <a:solidFill>
                <a:schemeClr val="tx1"/>
              </a:solidFill>
            </a:endParaRPr>
          </a:p>
        </p:txBody>
      </p:sp>
      <p:sp>
        <p:nvSpPr>
          <p:cNvPr id="13" name="椭圆 12"/>
          <p:cNvSpPr/>
          <p:nvPr/>
        </p:nvSpPr>
        <p:spPr>
          <a:xfrm>
            <a:off x="2287739" y="3356858"/>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B</a:t>
            </a:r>
            <a:endParaRPr lang="zh-CN" altLang="en-US" sz="2400" dirty="0">
              <a:solidFill>
                <a:schemeClr val="tx1"/>
              </a:solidFill>
            </a:endParaRPr>
          </a:p>
        </p:txBody>
      </p:sp>
      <p:sp>
        <p:nvSpPr>
          <p:cNvPr id="14" name="椭圆 13"/>
          <p:cNvSpPr/>
          <p:nvPr/>
        </p:nvSpPr>
        <p:spPr>
          <a:xfrm>
            <a:off x="3274944" y="3356858"/>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a:t>
            </a:r>
            <a:endParaRPr lang="zh-CN" altLang="en-US" sz="2400" dirty="0">
              <a:solidFill>
                <a:schemeClr val="tx1"/>
              </a:solidFill>
            </a:endParaRPr>
          </a:p>
        </p:txBody>
      </p:sp>
      <p:sp>
        <p:nvSpPr>
          <p:cNvPr id="16" name="椭圆 15"/>
          <p:cNvSpPr/>
          <p:nvPr/>
        </p:nvSpPr>
        <p:spPr>
          <a:xfrm>
            <a:off x="1815421" y="4213260"/>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
            </a:r>
            <a:endParaRPr lang="zh-CN" altLang="en-US" sz="2400" dirty="0">
              <a:solidFill>
                <a:schemeClr val="tx1"/>
              </a:solidFill>
            </a:endParaRPr>
          </a:p>
        </p:txBody>
      </p:sp>
      <p:sp>
        <p:nvSpPr>
          <p:cNvPr id="18" name="椭圆 17"/>
          <p:cNvSpPr/>
          <p:nvPr/>
        </p:nvSpPr>
        <p:spPr>
          <a:xfrm>
            <a:off x="2659482" y="4219874"/>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E</a:t>
            </a:r>
            <a:endParaRPr lang="zh-CN" altLang="en-US" sz="2400" dirty="0">
              <a:solidFill>
                <a:schemeClr val="tx1"/>
              </a:solidFill>
            </a:endParaRPr>
          </a:p>
        </p:txBody>
      </p:sp>
      <p:cxnSp>
        <p:nvCxnSpPr>
          <p:cNvPr id="19" name="直接连接符 18"/>
          <p:cNvCxnSpPr>
            <a:stCxn id="12" idx="3"/>
            <a:endCxn id="13" idx="0"/>
          </p:cNvCxnSpPr>
          <p:nvPr/>
        </p:nvCxnSpPr>
        <p:spPr>
          <a:xfrm flipH="1">
            <a:off x="2558603" y="2996122"/>
            <a:ext cx="350198" cy="3607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3" idx="3"/>
            <a:endCxn id="16" idx="0"/>
          </p:cNvCxnSpPr>
          <p:nvPr/>
        </p:nvCxnSpPr>
        <p:spPr>
          <a:xfrm flipH="1">
            <a:off x="2086285" y="3792131"/>
            <a:ext cx="280788" cy="421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3" idx="5"/>
            <a:endCxn id="18" idx="0"/>
          </p:cNvCxnSpPr>
          <p:nvPr/>
        </p:nvCxnSpPr>
        <p:spPr>
          <a:xfrm>
            <a:off x="2750133" y="3792131"/>
            <a:ext cx="180213" cy="427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5"/>
            <a:endCxn id="14" idx="0"/>
          </p:cNvCxnSpPr>
          <p:nvPr/>
        </p:nvCxnSpPr>
        <p:spPr>
          <a:xfrm>
            <a:off x="3291861" y="2996122"/>
            <a:ext cx="253947" cy="3607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720715" y="2365270"/>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a:t>
            </a:r>
            <a:endParaRPr lang="zh-CN" altLang="en-US" sz="2400" dirty="0">
              <a:solidFill>
                <a:schemeClr val="tx1"/>
              </a:solidFill>
            </a:endParaRPr>
          </a:p>
        </p:txBody>
      </p:sp>
      <p:sp>
        <p:nvSpPr>
          <p:cNvPr id="24" name="椭圆 23"/>
          <p:cNvSpPr/>
          <p:nvPr/>
        </p:nvSpPr>
        <p:spPr>
          <a:xfrm>
            <a:off x="6178987" y="3161279"/>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B</a:t>
            </a:r>
            <a:endParaRPr lang="zh-CN" altLang="en-US" sz="2400" dirty="0">
              <a:solidFill>
                <a:schemeClr val="tx1"/>
              </a:solidFill>
            </a:endParaRPr>
          </a:p>
        </p:txBody>
      </p:sp>
      <p:sp>
        <p:nvSpPr>
          <p:cNvPr id="25" name="椭圆 24"/>
          <p:cNvSpPr/>
          <p:nvPr/>
        </p:nvSpPr>
        <p:spPr>
          <a:xfrm>
            <a:off x="7166192" y="3161279"/>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a:t>
            </a:r>
            <a:endParaRPr lang="zh-CN" altLang="en-US" sz="2400" dirty="0">
              <a:solidFill>
                <a:schemeClr val="tx1"/>
              </a:solidFill>
            </a:endParaRPr>
          </a:p>
        </p:txBody>
      </p:sp>
      <p:sp>
        <p:nvSpPr>
          <p:cNvPr id="26" name="椭圆 25"/>
          <p:cNvSpPr/>
          <p:nvPr/>
        </p:nvSpPr>
        <p:spPr>
          <a:xfrm>
            <a:off x="5706669" y="4017681"/>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
            </a:r>
            <a:endParaRPr lang="zh-CN" altLang="en-US" sz="2400" dirty="0">
              <a:solidFill>
                <a:schemeClr val="tx1"/>
              </a:solidFill>
            </a:endParaRPr>
          </a:p>
        </p:txBody>
      </p:sp>
      <p:sp>
        <p:nvSpPr>
          <p:cNvPr id="27" name="椭圆 26"/>
          <p:cNvSpPr/>
          <p:nvPr/>
        </p:nvSpPr>
        <p:spPr>
          <a:xfrm>
            <a:off x="6147214" y="4733755"/>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E</a:t>
            </a:r>
            <a:endParaRPr lang="zh-CN" altLang="en-US" sz="2400" dirty="0">
              <a:solidFill>
                <a:schemeClr val="tx1"/>
              </a:solidFill>
            </a:endParaRPr>
          </a:p>
        </p:txBody>
      </p:sp>
      <p:cxnSp>
        <p:nvCxnSpPr>
          <p:cNvPr id="28" name="直接连接符 27"/>
          <p:cNvCxnSpPr>
            <a:stCxn id="23" idx="3"/>
            <a:endCxn id="24" idx="0"/>
          </p:cNvCxnSpPr>
          <p:nvPr/>
        </p:nvCxnSpPr>
        <p:spPr>
          <a:xfrm flipH="1">
            <a:off x="6449851" y="2800543"/>
            <a:ext cx="350198" cy="3607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4" idx="3"/>
            <a:endCxn id="26" idx="0"/>
          </p:cNvCxnSpPr>
          <p:nvPr/>
        </p:nvCxnSpPr>
        <p:spPr>
          <a:xfrm flipH="1">
            <a:off x="5977533" y="3596552"/>
            <a:ext cx="280788" cy="421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6" idx="5"/>
            <a:endCxn id="27" idx="0"/>
          </p:cNvCxnSpPr>
          <p:nvPr/>
        </p:nvCxnSpPr>
        <p:spPr>
          <a:xfrm>
            <a:off x="6169063" y="4452954"/>
            <a:ext cx="249015" cy="2808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3" idx="5"/>
            <a:endCxn id="25" idx="0"/>
          </p:cNvCxnSpPr>
          <p:nvPr/>
        </p:nvCxnSpPr>
        <p:spPr>
          <a:xfrm>
            <a:off x="7183109" y="2800543"/>
            <a:ext cx="253947" cy="3607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mc:AlternateContent xmlns:mc="http://schemas.openxmlformats.org/markup-compatibility/2006">
        <mc:Choice xmlns:a14="http://schemas.microsoft.com/office/drawing/2010/main" Requires="a14">
          <p:sp>
            <p:nvSpPr>
              <p:cNvPr id="2" name="矩形 1"/>
              <p:cNvSpPr/>
              <p:nvPr/>
            </p:nvSpPr>
            <p:spPr>
              <a:xfrm>
                <a:off x="215900" y="1097340"/>
                <a:ext cx="8712200" cy="5212080"/>
              </a:xfrm>
              <a:prstGeom prst="rect">
                <a:avLst/>
              </a:prstGeom>
            </p:spPr>
            <p:txBody>
              <a:bodyPr wrap="square">
                <a:spAutoFit/>
              </a:bodyPr>
              <a:lstStyle/>
              <a:p>
                <a:r>
                  <a:rPr lang="zh-CN" altLang="en-US" sz="2000" dirty="0"/>
                  <a:t>问题1:什么样的二叉树的路径长度PL最小?</a:t>
                </a:r>
                <a:endParaRPr lang="en-US" altLang="zh-CN" sz="2000" dirty="0"/>
              </a:p>
              <a:p>
                <a:pPr>
                  <a:lnSpc>
                    <a:spcPct val="150000"/>
                  </a:lnSpc>
                </a:pPr>
                <a:r>
                  <a:rPr lang="zh-CN" altLang="en-US" sz="2000" dirty="0"/>
                  <a:t>一棵树的路径长度为0结点至多只有1个 (根) ;</a:t>
                </a:r>
                <a:endParaRPr lang="en-US" altLang="zh-CN" sz="2000" dirty="0"/>
              </a:p>
              <a:p>
                <a:pPr>
                  <a:lnSpc>
                    <a:spcPct val="150000"/>
                  </a:lnSpc>
                </a:pPr>
                <a:r>
                  <a:rPr lang="en-US" altLang="zh-CN" sz="2000" dirty="0"/>
                  <a:t>	</a:t>
                </a:r>
                <a:r>
                  <a:rPr lang="zh-CN" altLang="en-US" sz="2000" dirty="0"/>
                  <a:t>路径长度为1结点至多只有2个( 两个孩子) ;</a:t>
                </a:r>
                <a:endParaRPr lang="en-US" altLang="zh-CN" sz="2000" dirty="0"/>
              </a:p>
              <a:p>
                <a:pPr>
                  <a:lnSpc>
                    <a:spcPct val="150000"/>
                  </a:lnSpc>
                </a:pPr>
                <a:r>
                  <a:rPr lang="en-US" altLang="zh-CN" sz="2000" dirty="0"/>
                  <a:t>	</a:t>
                </a:r>
                <a:r>
                  <a:rPr lang="zh-CN" altLang="en-US" sz="2000" dirty="0"/>
                  <a:t>路径长度为2结点至多只有4个;</a:t>
                </a:r>
                <a:endParaRPr lang="en-US" altLang="zh-CN" sz="2000" dirty="0"/>
              </a:p>
              <a:p>
                <a:pPr>
                  <a:lnSpc>
                    <a:spcPct val="150000"/>
                  </a:lnSpc>
                </a:pPr>
                <a:r>
                  <a:rPr lang="zh-CN" altLang="en-US" sz="2000" dirty="0"/>
                  <a:t>以此类推:路径长度为K结点至多只有 </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2</m:t>
                        </m:r>
                      </m:e>
                      <m:sup>
                        <m:r>
                          <m:rPr>
                            <m:sty m:val="p"/>
                          </m:rPr>
                          <a:rPr lang="en-US" altLang="zh-CN" sz="2000" i="1">
                            <a:latin typeface="Cambria Math" panose="02040503050406030204" pitchFamily="18" charset="0"/>
                          </a:rPr>
                          <m:t>k</m:t>
                        </m:r>
                      </m:sup>
                    </m:sSup>
                  </m:oMath>
                </a14:m>
                <a:r>
                  <a:rPr lang="zh-CN" altLang="en-US" sz="2000" dirty="0"/>
                  <a:t>个，</a:t>
                </a:r>
                <a:endParaRPr lang="en-US" altLang="zh-CN" sz="2000" dirty="0"/>
              </a:p>
              <a:p>
                <a:endParaRPr lang="en-US" altLang="zh-CN" sz="2000" dirty="0"/>
              </a:p>
              <a:p>
                <a:r>
                  <a:rPr lang="zh-CN" altLang="en-US" sz="2000" dirty="0"/>
                  <a:t>所以</a:t>
                </a:r>
                <a:r>
                  <a:rPr lang="en-US" altLang="zh-CN" sz="2000" dirty="0"/>
                  <a:t>n</a:t>
                </a:r>
                <a:r>
                  <a:rPr lang="zh-CN" altLang="en-US" sz="2000" dirty="0"/>
                  <a:t>个结点二叉树其路径长度至少等于如下序列的前n项之和。</a:t>
                </a:r>
                <a:endParaRPr lang="en-US" altLang="zh-CN" sz="2000" dirty="0"/>
              </a:p>
              <a:p>
                <a:endParaRPr lang="en-US" altLang="zh-CN" sz="2000" dirty="0"/>
              </a:p>
              <a:p>
                <a:r>
                  <a:rPr lang="zh-CN" altLang="en-US" sz="2000" dirty="0"/>
                  <a:t>路径长度   0,      </a:t>
                </a:r>
                <a:r>
                  <a:rPr lang="zh-CN" altLang="en-US" sz="2000" dirty="0">
                    <a:solidFill>
                      <a:srgbClr val="FF0000"/>
                    </a:solidFill>
                  </a:rPr>
                  <a:t>1</a:t>
                </a:r>
                <a:r>
                  <a:rPr lang="en-US" altLang="zh-CN" sz="2000" dirty="0">
                    <a:solidFill>
                      <a:srgbClr val="FF0000"/>
                    </a:solidFill>
                  </a:rPr>
                  <a:t>,     </a:t>
                </a:r>
                <a:r>
                  <a:rPr lang="zh-CN" altLang="en-US" sz="2000" dirty="0">
                    <a:solidFill>
                      <a:srgbClr val="FF0000"/>
                    </a:solidFill>
                  </a:rPr>
                  <a:t>1</a:t>
                </a:r>
                <a:r>
                  <a:rPr lang="en-US" altLang="zh-CN" sz="2000" dirty="0">
                    <a:solidFill>
                      <a:srgbClr val="FF0000"/>
                    </a:solidFill>
                  </a:rPr>
                  <a:t>,       </a:t>
                </a:r>
                <a:r>
                  <a:rPr lang="zh-CN" altLang="en-US" sz="2000" dirty="0"/>
                  <a:t>2</a:t>
                </a:r>
                <a:r>
                  <a:rPr lang="en-US" altLang="zh-CN" sz="2000" dirty="0"/>
                  <a:t>,     </a:t>
                </a:r>
                <a:r>
                  <a:rPr lang="zh-CN" altLang="en-US" sz="2000" dirty="0"/>
                  <a:t>2</a:t>
                </a:r>
                <a:r>
                  <a:rPr lang="en-US" altLang="zh-CN" sz="2000" dirty="0"/>
                  <a:t>,     </a:t>
                </a:r>
                <a:r>
                  <a:rPr lang="zh-CN" altLang="en-US" sz="2000" dirty="0"/>
                  <a:t>2</a:t>
                </a:r>
                <a:r>
                  <a:rPr lang="en-US" altLang="zh-CN" sz="2000" dirty="0"/>
                  <a:t>,     </a:t>
                </a:r>
                <a:r>
                  <a:rPr lang="zh-CN" altLang="en-US" sz="2000" dirty="0"/>
                  <a:t>2</a:t>
                </a:r>
                <a:r>
                  <a:rPr lang="en-US" altLang="zh-CN" sz="2000" dirty="0"/>
                  <a:t>,</a:t>
                </a:r>
                <a:r>
                  <a:rPr lang="zh-CN" altLang="en-US" sz="2000" dirty="0"/>
                  <a:t>       </a:t>
                </a:r>
                <a:r>
                  <a:rPr lang="zh-CN" altLang="en-US" sz="2000" dirty="0">
                    <a:solidFill>
                      <a:srgbClr val="FF0000"/>
                    </a:solidFill>
                  </a:rPr>
                  <a:t>3</a:t>
                </a:r>
                <a:r>
                  <a:rPr lang="en-US" altLang="zh-CN" sz="2000" dirty="0">
                    <a:solidFill>
                      <a:srgbClr val="FF0000"/>
                    </a:solidFill>
                  </a:rPr>
                  <a:t>, </a:t>
                </a:r>
                <a:r>
                  <a:rPr lang="zh-CN" altLang="en-US" sz="2000" dirty="0">
                    <a:solidFill>
                      <a:srgbClr val="FF0000"/>
                    </a:solidFill>
                  </a:rPr>
                  <a:t>3</a:t>
                </a:r>
                <a:r>
                  <a:rPr lang="en-US" altLang="zh-CN" sz="2000" dirty="0">
                    <a:solidFill>
                      <a:srgbClr val="FF0000"/>
                    </a:solidFill>
                  </a:rPr>
                  <a:t>, </a:t>
                </a:r>
                <a:r>
                  <a:rPr lang="zh-CN" altLang="en-US" sz="2000" dirty="0">
                    <a:solidFill>
                      <a:srgbClr val="FF0000"/>
                    </a:solidFill>
                  </a:rPr>
                  <a:t>3</a:t>
                </a:r>
                <a:r>
                  <a:rPr lang="en-US" altLang="zh-CN" sz="2000" dirty="0">
                    <a:solidFill>
                      <a:srgbClr val="FF0000"/>
                    </a:solidFill>
                  </a:rPr>
                  <a:t>, </a:t>
                </a:r>
                <a:r>
                  <a:rPr lang="zh-CN" altLang="en-US" sz="2000" dirty="0">
                    <a:solidFill>
                      <a:srgbClr val="FF0000"/>
                    </a:solidFill>
                  </a:rPr>
                  <a:t>3</a:t>
                </a:r>
                <a:r>
                  <a:rPr lang="en-US" altLang="zh-CN" sz="2000" dirty="0">
                    <a:solidFill>
                      <a:srgbClr val="FF0000"/>
                    </a:solidFill>
                  </a:rPr>
                  <a:t>, </a:t>
                </a:r>
                <a:r>
                  <a:rPr lang="zh-CN" altLang="en-US" sz="2000" dirty="0">
                    <a:solidFill>
                      <a:srgbClr val="FF0000"/>
                    </a:solidFill>
                  </a:rPr>
                  <a:t>3</a:t>
                </a:r>
                <a:r>
                  <a:rPr lang="en-US" altLang="zh-CN" sz="2000" dirty="0">
                    <a:solidFill>
                      <a:srgbClr val="FF0000"/>
                    </a:solidFill>
                  </a:rPr>
                  <a:t>, </a:t>
                </a:r>
                <a:r>
                  <a:rPr lang="zh-CN" altLang="en-US" sz="2000" dirty="0">
                    <a:solidFill>
                      <a:srgbClr val="FF0000"/>
                    </a:solidFill>
                  </a:rPr>
                  <a:t>3</a:t>
                </a:r>
                <a:r>
                  <a:rPr lang="en-US" altLang="zh-CN" sz="2000" dirty="0">
                    <a:solidFill>
                      <a:srgbClr val="FF0000"/>
                    </a:solidFill>
                  </a:rPr>
                  <a:t>, </a:t>
                </a:r>
                <a:r>
                  <a:rPr lang="zh-CN" altLang="en-US" sz="2000" dirty="0">
                    <a:solidFill>
                      <a:srgbClr val="FF0000"/>
                    </a:solidFill>
                  </a:rPr>
                  <a:t>3</a:t>
                </a:r>
                <a:r>
                  <a:rPr lang="en-US" altLang="zh-CN" sz="2000" dirty="0">
                    <a:solidFill>
                      <a:srgbClr val="FF0000"/>
                    </a:solidFill>
                  </a:rPr>
                  <a:t>, </a:t>
                </a:r>
                <a:r>
                  <a:rPr lang="zh-CN" altLang="en-US" sz="2000" dirty="0">
                    <a:solidFill>
                      <a:srgbClr val="FF0000"/>
                    </a:solidFill>
                  </a:rPr>
                  <a:t>3</a:t>
                </a:r>
                <a:r>
                  <a:rPr lang="en-US" altLang="zh-CN" sz="2000" dirty="0">
                    <a:solidFill>
                      <a:srgbClr val="FF0000"/>
                    </a:solidFill>
                  </a:rPr>
                  <a:t>,      </a:t>
                </a:r>
                <a:r>
                  <a:rPr lang="zh-CN" altLang="en-US" sz="2000" dirty="0"/>
                  <a:t>4</a:t>
                </a:r>
                <a:r>
                  <a:rPr lang="en-US" altLang="zh-CN" sz="2000" dirty="0"/>
                  <a:t>, </a:t>
                </a:r>
                <a:r>
                  <a:rPr lang="zh-CN" altLang="en-US" sz="2000" dirty="0"/>
                  <a:t>4</a:t>
                </a:r>
                <a:r>
                  <a:rPr lang="en-US" altLang="zh-CN" sz="2000" dirty="0"/>
                  <a:t>, </a:t>
                </a:r>
                <a:r>
                  <a:rPr lang="zh-CN" altLang="en-US" sz="2000" dirty="0"/>
                  <a:t>...</a:t>
                </a:r>
                <a:endParaRPr lang="en-US" altLang="zh-CN" sz="2000" dirty="0"/>
              </a:p>
              <a:p>
                <a:r>
                  <a:rPr lang="zh-CN" altLang="en-US" sz="2000" dirty="0"/>
                  <a:t>结点数n  n=1   </a:t>
                </a:r>
                <a:r>
                  <a:rPr lang="zh-CN" altLang="en-US" sz="2000" dirty="0">
                    <a:solidFill>
                      <a:srgbClr val="FF0000"/>
                    </a:solidFill>
                  </a:rPr>
                  <a:t>n=2  n=3    </a:t>
                </a:r>
                <a:r>
                  <a:rPr lang="zh-CN" altLang="en-US" sz="2000" dirty="0"/>
                  <a:t>n=4 n=5 n=6 n=7     </a:t>
                </a:r>
                <a:r>
                  <a:rPr lang="zh-CN" altLang="en-US" sz="2000" dirty="0">
                    <a:solidFill>
                      <a:srgbClr val="FF0000"/>
                    </a:solidFill>
                  </a:rPr>
                  <a:t>n=8      ...      n=15</a:t>
                </a:r>
                <a:endParaRPr lang="en-US" altLang="zh-CN" sz="2000" dirty="0">
                  <a:solidFill>
                    <a:srgbClr val="FF0000"/>
                  </a:solidFill>
                </a:endParaRPr>
              </a:p>
              <a:p>
                <a:endParaRPr lang="en-US" altLang="zh-CN" sz="2000" dirty="0"/>
              </a:p>
              <a:p>
                <a:pPr>
                  <a:lnSpc>
                    <a:spcPct val="150000"/>
                  </a:lnSpc>
                </a:pPr>
                <a:r>
                  <a:rPr lang="zh-CN" altLang="en-US" sz="2000" dirty="0"/>
                  <a:t>由此可知，结点n对应的路径长度为⌊</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𝑙𝑜𝑔</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𝑛</m:t>
                    </m:r>
                  </m:oMath>
                </a14:m>
                <a:r>
                  <a:rPr lang="zh-CN" altLang="en-US" sz="2000" dirty="0"/>
                  <a:t> ⌋</a:t>
                </a:r>
                <a:endParaRPr lang="en-US" altLang="zh-CN" sz="2000" dirty="0"/>
              </a:p>
              <a:p>
                <a:pPr>
                  <a:lnSpc>
                    <a:spcPct val="150000"/>
                  </a:lnSpc>
                </a:pPr>
                <a:r>
                  <a:rPr lang="en-US" altLang="zh-CN" sz="2000" dirty="0"/>
                  <a:t>	</a:t>
                </a:r>
                <a:r>
                  <a:rPr lang="zh-CN" altLang="en-US" sz="2000" dirty="0"/>
                  <a:t>      前n项之和为:</a:t>
                </a:r>
                <a14:m>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m:rPr>
                            <m:nor/>
                          </m:rPr>
                          <a:rPr lang="zh-CN" altLang="en-US" sz="2400" dirty="0">
                            <a:latin typeface="Cambria Math" panose="02040503050406030204" pitchFamily="18" charset="0"/>
                          </a:rPr>
                          <m:t>⌊</m:t>
                        </m:r>
                        <m:r>
                          <a:rPr lang="en-US" altLang="zh-CN" sz="2400" b="0" i="1" smtClean="0">
                            <a:latin typeface="Cambria Math" panose="02040503050406030204" pitchFamily="18" charset="0"/>
                          </a:rPr>
                          <m:t>𝑙𝑜𝑔</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𝑘</m:t>
                        </m:r>
                        <m:r>
                          <m:rPr>
                            <m:nor/>
                          </m:rPr>
                          <a:rPr lang="zh-CN" altLang="en-US" sz="2400" dirty="0">
                            <a:latin typeface="Cambria Math" panose="02040503050406030204" pitchFamily="18" charset="0"/>
                          </a:rPr>
                          <m:t>⌋</m:t>
                        </m:r>
                      </m:e>
                    </m:nary>
                  </m:oMath>
                </a14:m>
                <a:r>
                  <a:rPr lang="zh-CN" altLang="en-US" sz="2000" dirty="0"/>
                  <a:t> </a:t>
                </a:r>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215900" y="1097340"/>
                <a:ext cx="8712200" cy="5212080"/>
              </a:xfrm>
              <a:prstGeom prst="rect">
                <a:avLst/>
              </a:prstGeom>
              <a:blipFill rotWithShape="1">
                <a:blip r:embed="rId2"/>
                <a:stretch>
                  <a:fillRect t="-1" b="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2" name="矩形 1"/>
          <p:cNvSpPr/>
          <p:nvPr/>
        </p:nvSpPr>
        <p:spPr>
          <a:xfrm>
            <a:off x="150463" y="1488448"/>
            <a:ext cx="9080500" cy="523220"/>
          </a:xfrm>
          <a:prstGeom prst="rect">
            <a:avLst/>
          </a:prstGeom>
        </p:spPr>
        <p:txBody>
          <a:bodyPr wrap="square">
            <a:spAutoFit/>
          </a:bodyPr>
          <a:lstStyle/>
          <a:p>
            <a:r>
              <a:rPr lang="zh-CN" altLang="en-US" sz="2800" dirty="0"/>
              <a:t>例如:下列不同形状的二叉树具有最小的路径长度</a:t>
            </a:r>
            <a:endParaRPr lang="zh-CN" altLang="en-US" sz="2800" dirty="0"/>
          </a:p>
        </p:txBody>
      </p:sp>
      <p:sp>
        <p:nvSpPr>
          <p:cNvPr id="13" name="矩形 12"/>
          <p:cNvSpPr/>
          <p:nvPr/>
        </p:nvSpPr>
        <p:spPr>
          <a:xfrm>
            <a:off x="5166458" y="4936066"/>
            <a:ext cx="2699778" cy="461665"/>
          </a:xfrm>
          <a:prstGeom prst="rect">
            <a:avLst/>
          </a:prstGeom>
        </p:spPr>
        <p:txBody>
          <a:bodyPr wrap="none">
            <a:spAutoFit/>
          </a:bodyPr>
          <a:lstStyle/>
          <a:p>
            <a:r>
              <a:rPr lang="zh-CN" altLang="en-US" sz="2400" dirty="0"/>
              <a:t>PL=</a:t>
            </a:r>
            <a:r>
              <a:rPr lang="en-US" altLang="zh-CN" sz="2400" dirty="0"/>
              <a:t>0+</a:t>
            </a:r>
            <a:r>
              <a:rPr lang="zh-CN" altLang="en-US" sz="2400" dirty="0"/>
              <a:t>1+1+2+</a:t>
            </a:r>
            <a:r>
              <a:rPr lang="en-US" altLang="zh-CN" sz="2400" dirty="0"/>
              <a:t>2</a:t>
            </a:r>
            <a:r>
              <a:rPr lang="zh-CN" altLang="en-US" sz="2400" dirty="0"/>
              <a:t>=</a:t>
            </a:r>
            <a:r>
              <a:rPr lang="en-US" altLang="zh-CN" sz="2400" dirty="0"/>
              <a:t>6</a:t>
            </a:r>
            <a:endParaRPr lang="zh-CN" altLang="en-US" sz="2400" dirty="0"/>
          </a:p>
        </p:txBody>
      </p:sp>
      <p:sp>
        <p:nvSpPr>
          <p:cNvPr id="10" name="矩形 9"/>
          <p:cNvSpPr/>
          <p:nvPr/>
        </p:nvSpPr>
        <p:spPr>
          <a:xfrm>
            <a:off x="1349814" y="4942620"/>
            <a:ext cx="2699778" cy="461665"/>
          </a:xfrm>
          <a:prstGeom prst="rect">
            <a:avLst/>
          </a:prstGeom>
        </p:spPr>
        <p:txBody>
          <a:bodyPr wrap="none">
            <a:spAutoFit/>
          </a:bodyPr>
          <a:lstStyle/>
          <a:p>
            <a:r>
              <a:rPr lang="zh-CN" altLang="en-US" sz="2400" dirty="0"/>
              <a:t>PL=</a:t>
            </a:r>
            <a:r>
              <a:rPr lang="en-US" altLang="zh-CN" sz="2400" dirty="0"/>
              <a:t>0+</a:t>
            </a:r>
            <a:r>
              <a:rPr lang="zh-CN" altLang="en-US" sz="2400" dirty="0"/>
              <a:t>1+1+2+</a:t>
            </a:r>
            <a:r>
              <a:rPr lang="en-US" altLang="zh-CN" sz="2400" dirty="0"/>
              <a:t>2</a:t>
            </a:r>
            <a:r>
              <a:rPr lang="zh-CN" altLang="en-US" sz="2400" dirty="0"/>
              <a:t>=</a:t>
            </a:r>
            <a:r>
              <a:rPr lang="en-US" altLang="zh-CN" sz="2400" dirty="0"/>
              <a:t>6</a:t>
            </a:r>
            <a:endParaRPr lang="zh-CN" altLang="en-US" sz="2400" dirty="0"/>
          </a:p>
        </p:txBody>
      </p:sp>
      <p:sp>
        <p:nvSpPr>
          <p:cNvPr id="14" name="矩形 13"/>
          <p:cNvSpPr/>
          <p:nvPr/>
        </p:nvSpPr>
        <p:spPr>
          <a:xfrm>
            <a:off x="444908" y="5852842"/>
            <a:ext cx="8561959" cy="461665"/>
          </a:xfrm>
          <a:prstGeom prst="rect">
            <a:avLst/>
          </a:prstGeom>
        </p:spPr>
        <p:txBody>
          <a:bodyPr wrap="none">
            <a:spAutoFit/>
          </a:bodyPr>
          <a:lstStyle/>
          <a:p>
            <a:r>
              <a:rPr lang="zh-CN" altLang="en-US" sz="2400" dirty="0">
                <a:solidFill>
                  <a:srgbClr val="FF0000"/>
                </a:solidFill>
              </a:rPr>
              <a:t>结论:完全二叉树具有最小路径长度的性质，但不具有唯一性。</a:t>
            </a:r>
            <a:endParaRPr lang="zh-CN" altLang="en-US" sz="2400" dirty="0">
              <a:solidFill>
                <a:srgbClr val="FF0000"/>
              </a:solidFill>
            </a:endParaRPr>
          </a:p>
        </p:txBody>
      </p:sp>
      <p:sp>
        <p:nvSpPr>
          <p:cNvPr id="3" name="椭圆 2"/>
          <p:cNvSpPr/>
          <p:nvPr/>
        </p:nvSpPr>
        <p:spPr>
          <a:xfrm>
            <a:off x="2699703" y="2297723"/>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a:t>
            </a:r>
            <a:endParaRPr lang="zh-CN" altLang="en-US" sz="2400" dirty="0">
              <a:solidFill>
                <a:schemeClr val="tx1"/>
              </a:solidFill>
            </a:endParaRPr>
          </a:p>
        </p:txBody>
      </p:sp>
      <p:sp>
        <p:nvSpPr>
          <p:cNvPr id="16" name="椭圆 15"/>
          <p:cNvSpPr/>
          <p:nvPr/>
        </p:nvSpPr>
        <p:spPr>
          <a:xfrm>
            <a:off x="2157975" y="3093732"/>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B</a:t>
            </a:r>
            <a:endParaRPr lang="zh-CN" altLang="en-US" sz="2400" dirty="0">
              <a:solidFill>
                <a:schemeClr val="tx1"/>
              </a:solidFill>
            </a:endParaRPr>
          </a:p>
        </p:txBody>
      </p:sp>
      <p:sp>
        <p:nvSpPr>
          <p:cNvPr id="18" name="椭圆 17"/>
          <p:cNvSpPr/>
          <p:nvPr/>
        </p:nvSpPr>
        <p:spPr>
          <a:xfrm>
            <a:off x="3145180" y="3093732"/>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a:t>
            </a:r>
            <a:endParaRPr lang="zh-CN" altLang="en-US" sz="2400" dirty="0">
              <a:solidFill>
                <a:schemeClr val="tx1"/>
              </a:solidFill>
            </a:endParaRPr>
          </a:p>
        </p:txBody>
      </p:sp>
      <p:sp>
        <p:nvSpPr>
          <p:cNvPr id="19" name="椭圆 18"/>
          <p:cNvSpPr/>
          <p:nvPr/>
        </p:nvSpPr>
        <p:spPr>
          <a:xfrm>
            <a:off x="1685657" y="3950134"/>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
            </a:r>
            <a:endParaRPr lang="zh-CN" altLang="en-US" sz="2400" dirty="0">
              <a:solidFill>
                <a:schemeClr val="tx1"/>
              </a:solidFill>
            </a:endParaRPr>
          </a:p>
        </p:txBody>
      </p:sp>
      <p:sp>
        <p:nvSpPr>
          <p:cNvPr id="20" name="椭圆 19"/>
          <p:cNvSpPr/>
          <p:nvPr/>
        </p:nvSpPr>
        <p:spPr>
          <a:xfrm>
            <a:off x="2529718" y="3956748"/>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E</a:t>
            </a:r>
            <a:endParaRPr lang="zh-CN" altLang="en-US" sz="2400" dirty="0">
              <a:solidFill>
                <a:schemeClr val="tx1"/>
              </a:solidFill>
            </a:endParaRPr>
          </a:p>
        </p:txBody>
      </p:sp>
      <p:cxnSp>
        <p:nvCxnSpPr>
          <p:cNvPr id="6" name="直接连接符 5"/>
          <p:cNvCxnSpPr>
            <a:stCxn id="3" idx="3"/>
            <a:endCxn id="16" idx="0"/>
          </p:cNvCxnSpPr>
          <p:nvPr/>
        </p:nvCxnSpPr>
        <p:spPr>
          <a:xfrm flipH="1">
            <a:off x="2428839" y="2732996"/>
            <a:ext cx="350198" cy="3607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6" idx="3"/>
            <a:endCxn id="19" idx="0"/>
          </p:cNvCxnSpPr>
          <p:nvPr/>
        </p:nvCxnSpPr>
        <p:spPr>
          <a:xfrm flipH="1">
            <a:off x="1956521" y="3529005"/>
            <a:ext cx="280788" cy="421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6" idx="5"/>
            <a:endCxn id="20" idx="0"/>
          </p:cNvCxnSpPr>
          <p:nvPr/>
        </p:nvCxnSpPr>
        <p:spPr>
          <a:xfrm>
            <a:off x="2620369" y="3529005"/>
            <a:ext cx="180213" cy="4277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3" idx="5"/>
            <a:endCxn id="18" idx="0"/>
          </p:cNvCxnSpPr>
          <p:nvPr/>
        </p:nvCxnSpPr>
        <p:spPr>
          <a:xfrm>
            <a:off x="3162097" y="2732996"/>
            <a:ext cx="253947" cy="3607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482229" y="2306620"/>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a:t>
            </a:r>
            <a:endParaRPr lang="zh-CN" altLang="en-US" sz="2400" dirty="0">
              <a:solidFill>
                <a:schemeClr val="tx1"/>
              </a:solidFill>
            </a:endParaRPr>
          </a:p>
        </p:txBody>
      </p:sp>
      <p:sp>
        <p:nvSpPr>
          <p:cNvPr id="28" name="椭圆 27"/>
          <p:cNvSpPr/>
          <p:nvPr/>
        </p:nvSpPr>
        <p:spPr>
          <a:xfrm>
            <a:off x="5940501" y="3102629"/>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B</a:t>
            </a:r>
            <a:endParaRPr lang="zh-CN" altLang="en-US" sz="2400" dirty="0">
              <a:solidFill>
                <a:schemeClr val="tx1"/>
              </a:solidFill>
            </a:endParaRPr>
          </a:p>
        </p:txBody>
      </p:sp>
      <p:sp>
        <p:nvSpPr>
          <p:cNvPr id="29" name="椭圆 28"/>
          <p:cNvSpPr/>
          <p:nvPr/>
        </p:nvSpPr>
        <p:spPr>
          <a:xfrm>
            <a:off x="6927706" y="3102629"/>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a:t>
            </a:r>
            <a:endParaRPr lang="zh-CN" altLang="en-US" sz="2400" dirty="0">
              <a:solidFill>
                <a:schemeClr val="tx1"/>
              </a:solidFill>
            </a:endParaRPr>
          </a:p>
        </p:txBody>
      </p:sp>
      <p:sp>
        <p:nvSpPr>
          <p:cNvPr id="30" name="椭圆 29"/>
          <p:cNvSpPr/>
          <p:nvPr/>
        </p:nvSpPr>
        <p:spPr>
          <a:xfrm>
            <a:off x="5468183" y="3959031"/>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
            </a:r>
            <a:endParaRPr lang="zh-CN" altLang="en-US" sz="2400" dirty="0">
              <a:solidFill>
                <a:schemeClr val="tx1"/>
              </a:solidFill>
            </a:endParaRPr>
          </a:p>
        </p:txBody>
      </p:sp>
      <p:sp>
        <p:nvSpPr>
          <p:cNvPr id="31" name="椭圆 30"/>
          <p:cNvSpPr/>
          <p:nvPr/>
        </p:nvSpPr>
        <p:spPr>
          <a:xfrm>
            <a:off x="7412652" y="3973319"/>
            <a:ext cx="541728" cy="5099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E</a:t>
            </a:r>
            <a:endParaRPr lang="zh-CN" altLang="en-US" sz="2400" dirty="0">
              <a:solidFill>
                <a:schemeClr val="tx1"/>
              </a:solidFill>
            </a:endParaRPr>
          </a:p>
        </p:txBody>
      </p:sp>
      <p:cxnSp>
        <p:nvCxnSpPr>
          <p:cNvPr id="32" name="直接连接符 31"/>
          <p:cNvCxnSpPr>
            <a:stCxn id="27" idx="3"/>
            <a:endCxn id="28" idx="0"/>
          </p:cNvCxnSpPr>
          <p:nvPr/>
        </p:nvCxnSpPr>
        <p:spPr>
          <a:xfrm flipH="1">
            <a:off x="6211365" y="2741893"/>
            <a:ext cx="350198" cy="3607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8" idx="3"/>
            <a:endCxn id="30" idx="0"/>
          </p:cNvCxnSpPr>
          <p:nvPr/>
        </p:nvCxnSpPr>
        <p:spPr>
          <a:xfrm flipH="1">
            <a:off x="5739047" y="3537902"/>
            <a:ext cx="280788" cy="421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9" idx="5"/>
            <a:endCxn id="31" idx="0"/>
          </p:cNvCxnSpPr>
          <p:nvPr/>
        </p:nvCxnSpPr>
        <p:spPr>
          <a:xfrm>
            <a:off x="7390100" y="3537902"/>
            <a:ext cx="293416" cy="435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7" idx="5"/>
            <a:endCxn id="29" idx="0"/>
          </p:cNvCxnSpPr>
          <p:nvPr/>
        </p:nvCxnSpPr>
        <p:spPr>
          <a:xfrm>
            <a:off x="6944623" y="2741893"/>
            <a:ext cx="253947" cy="3607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3" name="矩形 2"/>
          <p:cNvSpPr/>
          <p:nvPr/>
        </p:nvSpPr>
        <p:spPr>
          <a:xfrm>
            <a:off x="0" y="1132185"/>
            <a:ext cx="9220200" cy="1107996"/>
          </a:xfrm>
          <a:prstGeom prst="rect">
            <a:avLst/>
          </a:prstGeom>
        </p:spPr>
        <p:txBody>
          <a:bodyPr wrap="square">
            <a:spAutoFit/>
          </a:bodyPr>
          <a:lstStyle/>
          <a:p>
            <a:r>
              <a:rPr lang="zh-CN" altLang="en-US" sz="2800" dirty="0">
                <a:solidFill>
                  <a:schemeClr val="accent1"/>
                </a:solidFill>
              </a:rPr>
              <a:t>哈夫曼树的基本概念:</a:t>
            </a:r>
            <a:endParaRPr lang="en-US" altLang="zh-CN" sz="2800" dirty="0">
              <a:solidFill>
                <a:schemeClr val="accent1"/>
              </a:solidFill>
            </a:endParaRPr>
          </a:p>
          <a:p>
            <a:endParaRPr lang="en-US" altLang="zh-CN" dirty="0"/>
          </a:p>
          <a:p>
            <a:r>
              <a:rPr lang="zh-CN" altLang="en-US" sz="2000" u="sng" dirty="0"/>
              <a:t>路径</a:t>
            </a:r>
            <a:r>
              <a:rPr lang="zh-CN" altLang="en-US" sz="2000" dirty="0"/>
              <a:t>    </a:t>
            </a:r>
            <a:r>
              <a:rPr lang="zh-CN" altLang="en-US" sz="2000" u="sng" dirty="0"/>
              <a:t>路径长度</a:t>
            </a:r>
            <a:r>
              <a:rPr lang="zh-CN" altLang="en-US" sz="2000" dirty="0"/>
              <a:t>    </a:t>
            </a:r>
            <a:r>
              <a:rPr lang="zh-CN" altLang="en-US" sz="2000" u="sng" dirty="0"/>
              <a:t>树的路径长度</a:t>
            </a:r>
            <a:r>
              <a:rPr lang="zh-CN" altLang="en-US" sz="2000" dirty="0"/>
              <a:t>    </a:t>
            </a:r>
            <a:r>
              <a:rPr lang="zh-CN" altLang="en-US" sz="2000" u="sng" dirty="0"/>
              <a:t>结点的权</a:t>
            </a:r>
            <a:r>
              <a:rPr lang="zh-CN" altLang="en-US" sz="2000" dirty="0"/>
              <a:t>    </a:t>
            </a:r>
            <a:r>
              <a:rPr lang="zh-CN" altLang="en-US" sz="2000" u="sng" dirty="0"/>
              <a:t>带权路径长度</a:t>
            </a:r>
            <a:r>
              <a:rPr lang="zh-CN" altLang="en-US" sz="2000" dirty="0"/>
              <a:t>    </a:t>
            </a:r>
            <a:r>
              <a:rPr lang="zh-CN" altLang="en-US" sz="2000" u="sng" dirty="0"/>
              <a:t>树的带权路径长度</a:t>
            </a:r>
            <a:endParaRPr lang="zh-CN" altLang="en-US" sz="2000" u="sng" dirty="0"/>
          </a:p>
        </p:txBody>
      </p:sp>
      <p:sp>
        <p:nvSpPr>
          <p:cNvPr id="2" name="矩形 1"/>
          <p:cNvSpPr/>
          <p:nvPr/>
        </p:nvSpPr>
        <p:spPr>
          <a:xfrm>
            <a:off x="2440576" y="2296885"/>
            <a:ext cx="3865035" cy="1015663"/>
          </a:xfrm>
          <a:prstGeom prst="rect">
            <a:avLst/>
          </a:prstGeom>
        </p:spPr>
        <p:txBody>
          <a:bodyPr wrap="square">
            <a:spAutoFit/>
          </a:bodyPr>
          <a:lstStyle/>
          <a:p>
            <a:r>
              <a:rPr lang="zh-CN" altLang="en-US" sz="2000" dirty="0"/>
              <a:t>WPL(a)=7X2+5X2+2X2+4X2=36</a:t>
            </a:r>
            <a:endParaRPr lang="en-US" altLang="zh-CN" sz="2000" dirty="0"/>
          </a:p>
          <a:p>
            <a:r>
              <a:rPr lang="zh-CN" altLang="en-US" sz="2000" dirty="0"/>
              <a:t>WPL(b)=4X2+7X3+5X3+2X1=46</a:t>
            </a:r>
            <a:endParaRPr lang="en-US" altLang="zh-CN" sz="2000" dirty="0"/>
          </a:p>
          <a:p>
            <a:r>
              <a:rPr lang="zh-CN" altLang="en-US" sz="2000" dirty="0"/>
              <a:t>WPL(</a:t>
            </a:r>
            <a:r>
              <a:rPr lang="en-US" altLang="zh-CN" sz="2000" dirty="0"/>
              <a:t>c</a:t>
            </a:r>
            <a:r>
              <a:rPr lang="zh-CN" altLang="en-US" sz="2000" dirty="0"/>
              <a:t>)=7X1+5X2+2X3+4X3=35</a:t>
            </a:r>
            <a:endParaRPr lang="zh-CN" altLang="en-US" sz="2000" dirty="0"/>
          </a:p>
        </p:txBody>
      </p:sp>
      <p:sp>
        <p:nvSpPr>
          <p:cNvPr id="8" name="矩形 7"/>
          <p:cNvSpPr/>
          <p:nvPr/>
        </p:nvSpPr>
        <p:spPr>
          <a:xfrm>
            <a:off x="405592" y="6210204"/>
            <a:ext cx="6088526" cy="461665"/>
          </a:xfrm>
          <a:prstGeom prst="rect">
            <a:avLst/>
          </a:prstGeom>
        </p:spPr>
        <p:txBody>
          <a:bodyPr wrap="none">
            <a:spAutoFit/>
          </a:bodyPr>
          <a:lstStyle/>
          <a:p>
            <a:r>
              <a:rPr lang="zh-CN" altLang="en-US" sz="2400" dirty="0">
                <a:solidFill>
                  <a:srgbClr val="FF0000"/>
                </a:solidFill>
              </a:rPr>
              <a:t>问题2:什么样的二叉树的带权路径长度最小?</a:t>
            </a:r>
            <a:endParaRPr lang="zh-CN" altLang="en-US" sz="2400" dirty="0">
              <a:solidFill>
                <a:srgbClr val="FF0000"/>
              </a:solidFill>
            </a:endParaRPr>
          </a:p>
        </p:txBody>
      </p:sp>
      <p:sp>
        <p:nvSpPr>
          <p:cNvPr id="11" name="椭圆 10"/>
          <p:cNvSpPr/>
          <p:nvPr/>
        </p:nvSpPr>
        <p:spPr>
          <a:xfrm>
            <a:off x="1126937" y="3503926"/>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2" name="椭圆 11"/>
          <p:cNvSpPr/>
          <p:nvPr/>
        </p:nvSpPr>
        <p:spPr>
          <a:xfrm>
            <a:off x="436712" y="4268143"/>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3" name="椭圆 12"/>
          <p:cNvSpPr/>
          <p:nvPr/>
        </p:nvSpPr>
        <p:spPr>
          <a:xfrm>
            <a:off x="1715172" y="4162975"/>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4" name="椭圆 13"/>
          <p:cNvSpPr/>
          <p:nvPr/>
        </p:nvSpPr>
        <p:spPr>
          <a:xfrm>
            <a:off x="73305" y="5173304"/>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a:t>
            </a:r>
            <a:endParaRPr lang="zh-CN" altLang="en-US" sz="2400" dirty="0">
              <a:solidFill>
                <a:schemeClr val="tx1"/>
              </a:solidFill>
            </a:endParaRPr>
          </a:p>
        </p:txBody>
      </p:sp>
      <p:sp>
        <p:nvSpPr>
          <p:cNvPr id="16" name="椭圆 15"/>
          <p:cNvSpPr/>
          <p:nvPr/>
        </p:nvSpPr>
        <p:spPr>
          <a:xfrm>
            <a:off x="735899" y="5173304"/>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B</a:t>
            </a:r>
            <a:endParaRPr lang="zh-CN" altLang="en-US" sz="2400" dirty="0">
              <a:solidFill>
                <a:schemeClr val="tx1"/>
              </a:solidFill>
            </a:endParaRPr>
          </a:p>
        </p:txBody>
      </p:sp>
      <p:cxnSp>
        <p:nvCxnSpPr>
          <p:cNvPr id="18" name="直接连接符 17"/>
          <p:cNvCxnSpPr>
            <a:stCxn id="11" idx="3"/>
            <a:endCxn id="12" idx="0"/>
          </p:cNvCxnSpPr>
          <p:nvPr/>
        </p:nvCxnSpPr>
        <p:spPr>
          <a:xfrm flipH="1">
            <a:off x="657753" y="3850155"/>
            <a:ext cx="533925" cy="4179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2" idx="3"/>
            <a:endCxn id="14" idx="0"/>
          </p:cNvCxnSpPr>
          <p:nvPr/>
        </p:nvCxnSpPr>
        <p:spPr>
          <a:xfrm flipH="1">
            <a:off x="294346" y="4614372"/>
            <a:ext cx="207107" cy="5589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2" idx="5"/>
            <a:endCxn id="16" idx="0"/>
          </p:cNvCxnSpPr>
          <p:nvPr/>
        </p:nvCxnSpPr>
        <p:spPr>
          <a:xfrm>
            <a:off x="814053" y="4614372"/>
            <a:ext cx="142887" cy="5589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5"/>
            <a:endCxn id="13" idx="0"/>
          </p:cNvCxnSpPr>
          <p:nvPr/>
        </p:nvCxnSpPr>
        <p:spPr>
          <a:xfrm>
            <a:off x="1504278" y="3850155"/>
            <a:ext cx="431935" cy="3128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351373" y="5162684"/>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a:t>
            </a:r>
            <a:endParaRPr lang="zh-CN" altLang="en-US" sz="2400" dirty="0">
              <a:solidFill>
                <a:schemeClr val="tx1"/>
              </a:solidFill>
            </a:endParaRPr>
          </a:p>
        </p:txBody>
      </p:sp>
      <p:sp>
        <p:nvSpPr>
          <p:cNvPr id="26" name="椭圆 25"/>
          <p:cNvSpPr/>
          <p:nvPr/>
        </p:nvSpPr>
        <p:spPr>
          <a:xfrm>
            <a:off x="2089304" y="5152509"/>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
            </a:r>
            <a:endParaRPr lang="zh-CN" altLang="en-US" sz="2400" dirty="0">
              <a:solidFill>
                <a:schemeClr val="tx1"/>
              </a:solidFill>
            </a:endParaRPr>
          </a:p>
        </p:txBody>
      </p:sp>
      <p:cxnSp>
        <p:nvCxnSpPr>
          <p:cNvPr id="27" name="直接连接符 26"/>
          <p:cNvCxnSpPr>
            <a:stCxn id="13" idx="3"/>
            <a:endCxn id="25" idx="0"/>
          </p:cNvCxnSpPr>
          <p:nvPr/>
        </p:nvCxnSpPr>
        <p:spPr>
          <a:xfrm flipH="1">
            <a:off x="1572414" y="4509204"/>
            <a:ext cx="207499" cy="653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3" idx="5"/>
            <a:endCxn id="26" idx="0"/>
          </p:cNvCxnSpPr>
          <p:nvPr/>
        </p:nvCxnSpPr>
        <p:spPr>
          <a:xfrm>
            <a:off x="2092513" y="4509204"/>
            <a:ext cx="217832" cy="6433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437553" y="3537589"/>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41" name="椭圆 40"/>
          <p:cNvSpPr/>
          <p:nvPr/>
        </p:nvSpPr>
        <p:spPr>
          <a:xfrm>
            <a:off x="3847828" y="4132292"/>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42" name="椭圆 41"/>
          <p:cNvSpPr/>
          <p:nvPr/>
        </p:nvSpPr>
        <p:spPr>
          <a:xfrm>
            <a:off x="5033745" y="4086279"/>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a:t>
            </a:r>
            <a:endParaRPr lang="zh-CN" altLang="en-US" sz="2400" dirty="0">
              <a:solidFill>
                <a:schemeClr val="tx1"/>
              </a:solidFill>
            </a:endParaRPr>
          </a:p>
        </p:txBody>
      </p:sp>
      <p:sp>
        <p:nvSpPr>
          <p:cNvPr id="43" name="椭圆 42"/>
          <p:cNvSpPr/>
          <p:nvPr/>
        </p:nvSpPr>
        <p:spPr>
          <a:xfrm>
            <a:off x="3414122" y="4815431"/>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
            </a:r>
            <a:endParaRPr lang="zh-CN" altLang="en-US" sz="2400" dirty="0">
              <a:solidFill>
                <a:schemeClr val="tx1"/>
              </a:solidFill>
            </a:endParaRPr>
          </a:p>
        </p:txBody>
      </p:sp>
      <p:sp>
        <p:nvSpPr>
          <p:cNvPr id="44" name="椭圆 43"/>
          <p:cNvSpPr/>
          <p:nvPr/>
        </p:nvSpPr>
        <p:spPr>
          <a:xfrm>
            <a:off x="4152053" y="4830856"/>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45" name="直接连接符 44"/>
          <p:cNvCxnSpPr>
            <a:stCxn id="40" idx="3"/>
            <a:endCxn id="41" idx="0"/>
          </p:cNvCxnSpPr>
          <p:nvPr/>
        </p:nvCxnSpPr>
        <p:spPr>
          <a:xfrm flipH="1">
            <a:off x="4068869" y="3883818"/>
            <a:ext cx="433425" cy="248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1" idx="3"/>
            <a:endCxn id="43" idx="0"/>
          </p:cNvCxnSpPr>
          <p:nvPr/>
        </p:nvCxnSpPr>
        <p:spPr>
          <a:xfrm flipH="1">
            <a:off x="3635163" y="4478521"/>
            <a:ext cx="277406" cy="3369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1" idx="5"/>
            <a:endCxn id="44" idx="0"/>
          </p:cNvCxnSpPr>
          <p:nvPr/>
        </p:nvCxnSpPr>
        <p:spPr>
          <a:xfrm>
            <a:off x="4225169" y="4478521"/>
            <a:ext cx="147925" cy="3523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0" idx="5"/>
            <a:endCxn id="42" idx="0"/>
          </p:cNvCxnSpPr>
          <p:nvPr/>
        </p:nvCxnSpPr>
        <p:spPr>
          <a:xfrm>
            <a:off x="4814894" y="3883818"/>
            <a:ext cx="439892" cy="202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3810363" y="5627166"/>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a:t>
            </a:r>
            <a:endParaRPr lang="zh-CN" altLang="en-US" sz="2400" dirty="0">
              <a:solidFill>
                <a:schemeClr val="tx1"/>
              </a:solidFill>
            </a:endParaRPr>
          </a:p>
        </p:txBody>
      </p:sp>
      <p:sp>
        <p:nvSpPr>
          <p:cNvPr id="50" name="椭圆 49"/>
          <p:cNvSpPr/>
          <p:nvPr/>
        </p:nvSpPr>
        <p:spPr>
          <a:xfrm>
            <a:off x="4548294" y="5616991"/>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B</a:t>
            </a:r>
            <a:endParaRPr lang="zh-CN" altLang="en-US" sz="2400" dirty="0">
              <a:solidFill>
                <a:schemeClr val="tx1"/>
              </a:solidFill>
            </a:endParaRPr>
          </a:p>
        </p:txBody>
      </p:sp>
      <p:cxnSp>
        <p:nvCxnSpPr>
          <p:cNvPr id="51" name="直接连接符 50"/>
          <p:cNvCxnSpPr>
            <a:stCxn id="44" idx="3"/>
            <a:endCxn id="49" idx="0"/>
          </p:cNvCxnSpPr>
          <p:nvPr/>
        </p:nvCxnSpPr>
        <p:spPr>
          <a:xfrm flipH="1">
            <a:off x="4031404" y="5177085"/>
            <a:ext cx="185390" cy="450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4" idx="5"/>
            <a:endCxn id="50" idx="0"/>
          </p:cNvCxnSpPr>
          <p:nvPr/>
        </p:nvCxnSpPr>
        <p:spPr>
          <a:xfrm>
            <a:off x="4529394" y="5177085"/>
            <a:ext cx="239941" cy="439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363415" y="4994031"/>
            <a:ext cx="2484976" cy="369332"/>
          </a:xfrm>
          <a:prstGeom prst="rect">
            <a:avLst/>
          </a:prstGeom>
          <a:noFill/>
        </p:spPr>
        <p:txBody>
          <a:bodyPr wrap="none" rtlCol="0">
            <a:spAutoFit/>
          </a:bodyPr>
          <a:lstStyle/>
          <a:p>
            <a:r>
              <a:rPr lang="en-US" altLang="zh-CN" dirty="0">
                <a:solidFill>
                  <a:srgbClr val="FF0000"/>
                </a:solidFill>
              </a:rPr>
              <a:t>7         5        2           4 </a:t>
            </a:r>
            <a:endParaRPr lang="zh-CN" altLang="en-US" dirty="0">
              <a:solidFill>
                <a:srgbClr val="FF0000"/>
              </a:solidFill>
            </a:endParaRPr>
          </a:p>
        </p:txBody>
      </p:sp>
      <p:sp>
        <p:nvSpPr>
          <p:cNvPr id="65" name="文本框 64"/>
          <p:cNvSpPr txBox="1"/>
          <p:nvPr/>
        </p:nvSpPr>
        <p:spPr>
          <a:xfrm>
            <a:off x="4811963" y="3996934"/>
            <a:ext cx="306494"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67" name="矩形 66"/>
          <p:cNvSpPr/>
          <p:nvPr/>
        </p:nvSpPr>
        <p:spPr>
          <a:xfrm>
            <a:off x="3292111" y="4554028"/>
            <a:ext cx="306494" cy="369332"/>
          </a:xfrm>
          <a:prstGeom prst="rect">
            <a:avLst/>
          </a:prstGeom>
        </p:spPr>
        <p:txBody>
          <a:bodyPr wrap="none">
            <a:spAutoFit/>
          </a:bodyPr>
          <a:lstStyle/>
          <a:p>
            <a:r>
              <a:rPr lang="en-US" altLang="zh-CN" dirty="0">
                <a:solidFill>
                  <a:srgbClr val="FF0000"/>
                </a:solidFill>
              </a:rPr>
              <a:t>4</a:t>
            </a:r>
            <a:endParaRPr lang="zh-CN" altLang="en-US" dirty="0"/>
          </a:p>
        </p:txBody>
      </p:sp>
      <p:sp>
        <p:nvSpPr>
          <p:cNvPr id="73" name="文本框 72"/>
          <p:cNvSpPr txBox="1"/>
          <p:nvPr/>
        </p:nvSpPr>
        <p:spPr>
          <a:xfrm>
            <a:off x="4096274" y="5369774"/>
            <a:ext cx="990977" cy="369332"/>
          </a:xfrm>
          <a:prstGeom prst="rect">
            <a:avLst/>
          </a:prstGeom>
          <a:noFill/>
        </p:spPr>
        <p:txBody>
          <a:bodyPr wrap="none" rtlCol="0">
            <a:spAutoFit/>
          </a:bodyPr>
          <a:lstStyle/>
          <a:p>
            <a:r>
              <a:rPr lang="en-US" altLang="zh-CN" dirty="0">
                <a:solidFill>
                  <a:srgbClr val="FF0000"/>
                </a:solidFill>
              </a:rPr>
              <a:t>7         5</a:t>
            </a:r>
            <a:endParaRPr lang="zh-CN" altLang="en-US" dirty="0">
              <a:solidFill>
                <a:srgbClr val="FF0000"/>
              </a:solidFill>
            </a:endParaRPr>
          </a:p>
        </p:txBody>
      </p:sp>
      <p:sp>
        <p:nvSpPr>
          <p:cNvPr id="74" name="椭圆 73"/>
          <p:cNvSpPr/>
          <p:nvPr/>
        </p:nvSpPr>
        <p:spPr>
          <a:xfrm>
            <a:off x="7730544" y="3969007"/>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75" name="椭圆 74"/>
          <p:cNvSpPr/>
          <p:nvPr/>
        </p:nvSpPr>
        <p:spPr>
          <a:xfrm>
            <a:off x="7118465" y="3349534"/>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76" name="椭圆 75"/>
          <p:cNvSpPr/>
          <p:nvPr/>
        </p:nvSpPr>
        <p:spPr>
          <a:xfrm>
            <a:off x="8187163" y="4751677"/>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77" name="椭圆 76"/>
          <p:cNvSpPr/>
          <p:nvPr/>
        </p:nvSpPr>
        <p:spPr>
          <a:xfrm>
            <a:off x="6708754" y="4171823"/>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a:t>
            </a:r>
            <a:endParaRPr lang="zh-CN" altLang="en-US" sz="2400" dirty="0">
              <a:solidFill>
                <a:schemeClr val="tx1"/>
              </a:solidFill>
            </a:endParaRPr>
          </a:p>
        </p:txBody>
      </p:sp>
      <p:sp>
        <p:nvSpPr>
          <p:cNvPr id="78" name="椭圆 77"/>
          <p:cNvSpPr/>
          <p:nvPr/>
        </p:nvSpPr>
        <p:spPr>
          <a:xfrm>
            <a:off x="7339506" y="4788466"/>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B</a:t>
            </a:r>
            <a:endParaRPr lang="zh-CN" altLang="en-US" sz="2400" dirty="0">
              <a:solidFill>
                <a:schemeClr val="tx1"/>
              </a:solidFill>
            </a:endParaRPr>
          </a:p>
        </p:txBody>
      </p:sp>
      <p:cxnSp>
        <p:nvCxnSpPr>
          <p:cNvPr id="79" name="直接连接符 78"/>
          <p:cNvCxnSpPr>
            <a:stCxn id="74" idx="1"/>
            <a:endCxn id="75" idx="5"/>
          </p:cNvCxnSpPr>
          <p:nvPr/>
        </p:nvCxnSpPr>
        <p:spPr>
          <a:xfrm flipH="1" flipV="1">
            <a:off x="7495806" y="3695763"/>
            <a:ext cx="299479" cy="332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75" idx="3"/>
            <a:endCxn id="77" idx="0"/>
          </p:cNvCxnSpPr>
          <p:nvPr/>
        </p:nvCxnSpPr>
        <p:spPr>
          <a:xfrm flipH="1">
            <a:off x="6929795" y="3695763"/>
            <a:ext cx="253411" cy="4760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74" idx="3"/>
            <a:endCxn id="78" idx="0"/>
          </p:cNvCxnSpPr>
          <p:nvPr/>
        </p:nvCxnSpPr>
        <p:spPr>
          <a:xfrm flipH="1">
            <a:off x="7560547" y="4315236"/>
            <a:ext cx="234738" cy="4732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74" idx="5"/>
            <a:endCxn id="76" idx="0"/>
          </p:cNvCxnSpPr>
          <p:nvPr/>
        </p:nvCxnSpPr>
        <p:spPr>
          <a:xfrm>
            <a:off x="8107885" y="4315236"/>
            <a:ext cx="300319" cy="436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椭圆 82"/>
          <p:cNvSpPr/>
          <p:nvPr/>
        </p:nvSpPr>
        <p:spPr>
          <a:xfrm>
            <a:off x="7837178" y="5593751"/>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a:t>
            </a:r>
            <a:endParaRPr lang="zh-CN" altLang="en-US" sz="2400" dirty="0">
              <a:solidFill>
                <a:schemeClr val="tx1"/>
              </a:solidFill>
            </a:endParaRPr>
          </a:p>
        </p:txBody>
      </p:sp>
      <p:sp>
        <p:nvSpPr>
          <p:cNvPr id="84" name="椭圆 83"/>
          <p:cNvSpPr/>
          <p:nvPr/>
        </p:nvSpPr>
        <p:spPr>
          <a:xfrm>
            <a:off x="8629245" y="5616990"/>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
            </a:r>
            <a:endParaRPr lang="zh-CN" altLang="en-US" sz="2400" dirty="0">
              <a:solidFill>
                <a:schemeClr val="tx1"/>
              </a:solidFill>
            </a:endParaRPr>
          </a:p>
        </p:txBody>
      </p:sp>
      <p:cxnSp>
        <p:nvCxnSpPr>
          <p:cNvPr id="85" name="直接连接符 84"/>
          <p:cNvCxnSpPr>
            <a:stCxn id="76" idx="3"/>
            <a:endCxn id="83" idx="0"/>
          </p:cNvCxnSpPr>
          <p:nvPr/>
        </p:nvCxnSpPr>
        <p:spPr>
          <a:xfrm flipH="1">
            <a:off x="8058219" y="5097906"/>
            <a:ext cx="193685" cy="49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76" idx="5"/>
            <a:endCxn id="84" idx="0"/>
          </p:cNvCxnSpPr>
          <p:nvPr/>
        </p:nvCxnSpPr>
        <p:spPr>
          <a:xfrm>
            <a:off x="8564504" y="5097906"/>
            <a:ext cx="285782" cy="519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6622140" y="3965776"/>
            <a:ext cx="306494" cy="369332"/>
          </a:xfrm>
          <a:prstGeom prst="rect">
            <a:avLst/>
          </a:prstGeom>
          <a:noFill/>
        </p:spPr>
        <p:txBody>
          <a:bodyPr wrap="none" rtlCol="0">
            <a:spAutoFit/>
          </a:bodyPr>
          <a:lstStyle/>
          <a:p>
            <a:r>
              <a:rPr lang="en-US" altLang="zh-CN" dirty="0">
                <a:solidFill>
                  <a:srgbClr val="FF0000"/>
                </a:solidFill>
              </a:rPr>
              <a:t>7</a:t>
            </a:r>
            <a:endParaRPr lang="zh-CN" altLang="en-US" dirty="0">
              <a:solidFill>
                <a:srgbClr val="FF0000"/>
              </a:solidFill>
            </a:endParaRPr>
          </a:p>
        </p:txBody>
      </p:sp>
      <p:sp>
        <p:nvSpPr>
          <p:cNvPr id="104" name="文本框 103"/>
          <p:cNvSpPr txBox="1"/>
          <p:nvPr/>
        </p:nvSpPr>
        <p:spPr>
          <a:xfrm>
            <a:off x="7077269" y="4654688"/>
            <a:ext cx="306494"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
        <p:nvSpPr>
          <p:cNvPr id="105" name="文本框 104"/>
          <p:cNvSpPr txBox="1"/>
          <p:nvPr/>
        </p:nvSpPr>
        <p:spPr>
          <a:xfrm>
            <a:off x="7781588" y="5341088"/>
            <a:ext cx="990977" cy="369332"/>
          </a:xfrm>
          <a:prstGeom prst="rect">
            <a:avLst/>
          </a:prstGeom>
          <a:noFill/>
        </p:spPr>
        <p:txBody>
          <a:bodyPr wrap="none" rtlCol="0">
            <a:spAutoFit/>
          </a:bodyPr>
          <a:lstStyle/>
          <a:p>
            <a:r>
              <a:rPr lang="en-US" altLang="zh-CN" dirty="0">
                <a:solidFill>
                  <a:srgbClr val="FF0000"/>
                </a:solidFill>
              </a:rPr>
              <a:t>2         4</a:t>
            </a:r>
            <a:endParaRPr lang="zh-CN" altLang="en-US" dirty="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2" name="矩形 1"/>
          <p:cNvSpPr/>
          <p:nvPr/>
        </p:nvSpPr>
        <p:spPr>
          <a:xfrm>
            <a:off x="112891" y="965414"/>
            <a:ext cx="8921750" cy="1144031"/>
          </a:xfrm>
          <a:prstGeom prst="rect">
            <a:avLst/>
          </a:prstGeom>
        </p:spPr>
        <p:txBody>
          <a:bodyPr wrap="square">
            <a:spAutoFit/>
          </a:bodyPr>
          <a:lstStyle/>
          <a:p>
            <a:pPr>
              <a:lnSpc>
                <a:spcPct val="150000"/>
              </a:lnSpc>
            </a:pPr>
            <a:r>
              <a:rPr lang="zh-CN" altLang="en-US" sz="2400" dirty="0"/>
              <a:t>问题2:什么样的二叉树的带权路径长度最小?</a:t>
            </a:r>
            <a:endParaRPr lang="en-US" altLang="zh-CN" sz="2400" dirty="0"/>
          </a:p>
          <a:p>
            <a:pPr>
              <a:lnSpc>
                <a:spcPct val="150000"/>
              </a:lnSpc>
            </a:pPr>
            <a:r>
              <a:rPr lang="zh-CN" altLang="en-US" sz="2400" dirty="0"/>
              <a:t>例如:给定一个权值序列{2,3,4,7}，可构造的多种二叉树的形态。</a:t>
            </a:r>
            <a:endParaRPr lang="zh-CN" altLang="en-US" sz="2400" dirty="0"/>
          </a:p>
        </p:txBody>
      </p:sp>
      <p:sp>
        <p:nvSpPr>
          <p:cNvPr id="7" name="矩形 6"/>
          <p:cNvSpPr/>
          <p:nvPr/>
        </p:nvSpPr>
        <p:spPr>
          <a:xfrm>
            <a:off x="-49504" y="4599489"/>
            <a:ext cx="3525324" cy="369332"/>
          </a:xfrm>
          <a:prstGeom prst="rect">
            <a:avLst/>
          </a:prstGeom>
        </p:spPr>
        <p:txBody>
          <a:bodyPr wrap="none">
            <a:spAutoFit/>
          </a:bodyPr>
          <a:lstStyle/>
          <a:p>
            <a:r>
              <a:rPr lang="zh-CN" altLang="en-US" dirty="0"/>
              <a:t>(a) WPL</a:t>
            </a:r>
            <a:r>
              <a:rPr lang="en-US" altLang="zh-CN" dirty="0"/>
              <a:t>=</a:t>
            </a:r>
            <a:r>
              <a:rPr lang="zh-CN" altLang="en-US" dirty="0"/>
              <a:t>2X2+2X 3+2X4+2X7</a:t>
            </a:r>
            <a:r>
              <a:rPr lang="en-US" altLang="zh-CN" dirty="0"/>
              <a:t>=</a:t>
            </a:r>
            <a:r>
              <a:rPr lang="zh-CN" altLang="en-US" dirty="0"/>
              <a:t>32</a:t>
            </a:r>
            <a:endParaRPr lang="zh-CN" altLang="en-US" dirty="0"/>
          </a:p>
        </p:txBody>
      </p:sp>
      <p:sp>
        <p:nvSpPr>
          <p:cNvPr id="8" name="矩形 7"/>
          <p:cNvSpPr/>
          <p:nvPr/>
        </p:nvSpPr>
        <p:spPr>
          <a:xfrm>
            <a:off x="2183109" y="5236017"/>
            <a:ext cx="3480440" cy="369332"/>
          </a:xfrm>
          <a:prstGeom prst="rect">
            <a:avLst/>
          </a:prstGeom>
        </p:spPr>
        <p:txBody>
          <a:bodyPr wrap="none">
            <a:spAutoFit/>
          </a:bodyPr>
          <a:lstStyle/>
          <a:p>
            <a:r>
              <a:rPr lang="zh-CN" altLang="en-US" dirty="0"/>
              <a:t>(b) WPL</a:t>
            </a:r>
            <a:r>
              <a:rPr lang="en-US" altLang="zh-CN" dirty="0"/>
              <a:t>=</a:t>
            </a:r>
            <a:r>
              <a:rPr lang="zh-CN" altLang="en-US" dirty="0"/>
              <a:t>1X2+2X3+3X4+3X7</a:t>
            </a:r>
            <a:r>
              <a:rPr lang="en-US" altLang="zh-CN" dirty="0"/>
              <a:t>=</a:t>
            </a:r>
            <a:r>
              <a:rPr lang="zh-CN" altLang="en-US" dirty="0"/>
              <a:t>41</a:t>
            </a:r>
            <a:endParaRPr lang="zh-CN" altLang="en-US" dirty="0"/>
          </a:p>
        </p:txBody>
      </p:sp>
      <p:sp>
        <p:nvSpPr>
          <p:cNvPr id="10" name="矩形 9"/>
          <p:cNvSpPr/>
          <p:nvPr/>
        </p:nvSpPr>
        <p:spPr>
          <a:xfrm>
            <a:off x="5743411" y="5229970"/>
            <a:ext cx="3451586" cy="369332"/>
          </a:xfrm>
          <a:prstGeom prst="rect">
            <a:avLst/>
          </a:prstGeom>
        </p:spPr>
        <p:txBody>
          <a:bodyPr wrap="none">
            <a:spAutoFit/>
          </a:bodyPr>
          <a:lstStyle/>
          <a:p>
            <a:r>
              <a:rPr lang="zh-CN" altLang="en-US" dirty="0"/>
              <a:t>(c) WPL=1X7+2X4+3X3+3X2=30</a:t>
            </a:r>
            <a:endParaRPr lang="zh-CN" altLang="en-US" dirty="0"/>
          </a:p>
        </p:txBody>
      </p:sp>
      <p:sp>
        <p:nvSpPr>
          <p:cNvPr id="11" name="矩形 10"/>
          <p:cNvSpPr/>
          <p:nvPr/>
        </p:nvSpPr>
        <p:spPr>
          <a:xfrm>
            <a:off x="1271076" y="5953250"/>
            <a:ext cx="7140359" cy="830997"/>
          </a:xfrm>
          <a:prstGeom prst="rect">
            <a:avLst/>
          </a:prstGeom>
        </p:spPr>
        <p:txBody>
          <a:bodyPr wrap="square">
            <a:spAutoFit/>
          </a:bodyPr>
          <a:lstStyle/>
          <a:p>
            <a:r>
              <a:rPr lang="zh-CN" altLang="en-US" sz="2400" dirty="0">
                <a:solidFill>
                  <a:srgbClr val="FF0000"/>
                </a:solidFill>
              </a:rPr>
              <a:t>(a)所示二叉树是完全二叉树，但其WPL不是最小。</a:t>
            </a:r>
            <a:endParaRPr lang="en-US" altLang="zh-CN" sz="2400" dirty="0">
              <a:solidFill>
                <a:srgbClr val="FF0000"/>
              </a:solidFill>
            </a:endParaRPr>
          </a:p>
          <a:p>
            <a:r>
              <a:rPr lang="zh-CN" altLang="en-US" sz="2400" dirty="0">
                <a:solidFill>
                  <a:srgbClr val="FF0000"/>
                </a:solidFill>
              </a:rPr>
              <a:t>哈夫曼树具有带权路径长度最短的性质。</a:t>
            </a:r>
            <a:endParaRPr lang="zh-CN" altLang="en-US" sz="2400" dirty="0">
              <a:solidFill>
                <a:srgbClr val="FF0000"/>
              </a:solidFill>
            </a:endParaRPr>
          </a:p>
        </p:txBody>
      </p:sp>
      <p:sp>
        <p:nvSpPr>
          <p:cNvPr id="13" name="椭圆 12"/>
          <p:cNvSpPr/>
          <p:nvPr/>
        </p:nvSpPr>
        <p:spPr>
          <a:xfrm>
            <a:off x="1271076" y="2358711"/>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4" name="椭圆 13"/>
          <p:cNvSpPr/>
          <p:nvPr/>
        </p:nvSpPr>
        <p:spPr>
          <a:xfrm>
            <a:off x="580851" y="3122928"/>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6" name="椭圆 15"/>
          <p:cNvSpPr/>
          <p:nvPr/>
        </p:nvSpPr>
        <p:spPr>
          <a:xfrm>
            <a:off x="1859311" y="3017760"/>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8" name="椭圆 17"/>
          <p:cNvSpPr/>
          <p:nvPr/>
        </p:nvSpPr>
        <p:spPr>
          <a:xfrm>
            <a:off x="217444" y="4028089"/>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9" name="椭圆 18"/>
          <p:cNvSpPr/>
          <p:nvPr/>
        </p:nvSpPr>
        <p:spPr>
          <a:xfrm>
            <a:off x="880038" y="4028089"/>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20" name="直接连接符 19"/>
          <p:cNvCxnSpPr>
            <a:stCxn id="13" idx="3"/>
            <a:endCxn id="14" idx="0"/>
          </p:cNvCxnSpPr>
          <p:nvPr/>
        </p:nvCxnSpPr>
        <p:spPr>
          <a:xfrm flipH="1">
            <a:off x="801892" y="2704940"/>
            <a:ext cx="533925" cy="4179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4" idx="3"/>
            <a:endCxn id="18" idx="0"/>
          </p:cNvCxnSpPr>
          <p:nvPr/>
        </p:nvCxnSpPr>
        <p:spPr>
          <a:xfrm flipH="1">
            <a:off x="438485" y="3469157"/>
            <a:ext cx="207107" cy="5589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4" idx="5"/>
            <a:endCxn id="19" idx="0"/>
          </p:cNvCxnSpPr>
          <p:nvPr/>
        </p:nvCxnSpPr>
        <p:spPr>
          <a:xfrm>
            <a:off x="958192" y="3469157"/>
            <a:ext cx="142887" cy="5589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3" idx="5"/>
            <a:endCxn id="16" idx="0"/>
          </p:cNvCxnSpPr>
          <p:nvPr/>
        </p:nvCxnSpPr>
        <p:spPr>
          <a:xfrm>
            <a:off x="1648417" y="2704940"/>
            <a:ext cx="431935" cy="3128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495512" y="4017469"/>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5" name="椭圆 24"/>
          <p:cNvSpPr/>
          <p:nvPr/>
        </p:nvSpPr>
        <p:spPr>
          <a:xfrm>
            <a:off x="2233443" y="4007294"/>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26" name="直接连接符 25"/>
          <p:cNvCxnSpPr>
            <a:stCxn id="16" idx="3"/>
            <a:endCxn id="24" idx="0"/>
          </p:cNvCxnSpPr>
          <p:nvPr/>
        </p:nvCxnSpPr>
        <p:spPr>
          <a:xfrm flipH="1">
            <a:off x="1716553" y="3363989"/>
            <a:ext cx="207499" cy="653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6" idx="5"/>
            <a:endCxn id="25" idx="0"/>
          </p:cNvCxnSpPr>
          <p:nvPr/>
        </p:nvCxnSpPr>
        <p:spPr>
          <a:xfrm>
            <a:off x="2236652" y="3363989"/>
            <a:ext cx="217832" cy="6433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38853" y="4402355"/>
            <a:ext cx="2484976" cy="369332"/>
          </a:xfrm>
          <a:prstGeom prst="rect">
            <a:avLst/>
          </a:prstGeom>
          <a:noFill/>
        </p:spPr>
        <p:txBody>
          <a:bodyPr wrap="none" rtlCol="0">
            <a:spAutoFit/>
          </a:bodyPr>
          <a:lstStyle/>
          <a:p>
            <a:r>
              <a:rPr lang="en-US" altLang="zh-CN" dirty="0">
                <a:solidFill>
                  <a:srgbClr val="FF0000"/>
                </a:solidFill>
              </a:rPr>
              <a:t>2         3        4           7 </a:t>
            </a:r>
            <a:endParaRPr lang="zh-CN" altLang="en-US" dirty="0">
              <a:solidFill>
                <a:srgbClr val="FF0000"/>
              </a:solidFill>
            </a:endParaRPr>
          </a:p>
        </p:txBody>
      </p:sp>
      <p:sp>
        <p:nvSpPr>
          <p:cNvPr id="29" name="椭圆 28"/>
          <p:cNvSpPr/>
          <p:nvPr/>
        </p:nvSpPr>
        <p:spPr>
          <a:xfrm>
            <a:off x="4270110" y="3072909"/>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30" name="椭圆 29"/>
          <p:cNvSpPr/>
          <p:nvPr/>
        </p:nvSpPr>
        <p:spPr>
          <a:xfrm>
            <a:off x="3658031" y="2453436"/>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31" name="椭圆 30"/>
          <p:cNvSpPr/>
          <p:nvPr/>
        </p:nvSpPr>
        <p:spPr>
          <a:xfrm>
            <a:off x="4726729" y="3855579"/>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32" name="椭圆 31"/>
          <p:cNvSpPr/>
          <p:nvPr/>
        </p:nvSpPr>
        <p:spPr>
          <a:xfrm>
            <a:off x="3248320" y="3275725"/>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33" name="椭圆 32"/>
          <p:cNvSpPr/>
          <p:nvPr/>
        </p:nvSpPr>
        <p:spPr>
          <a:xfrm>
            <a:off x="3879072" y="3892368"/>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34" name="直接连接符 33"/>
          <p:cNvCxnSpPr>
            <a:stCxn id="29" idx="1"/>
            <a:endCxn id="30" idx="5"/>
          </p:cNvCxnSpPr>
          <p:nvPr/>
        </p:nvCxnSpPr>
        <p:spPr>
          <a:xfrm flipH="1" flipV="1">
            <a:off x="4035372" y="2799665"/>
            <a:ext cx="299479" cy="332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0" idx="3"/>
            <a:endCxn id="32" idx="0"/>
          </p:cNvCxnSpPr>
          <p:nvPr/>
        </p:nvCxnSpPr>
        <p:spPr>
          <a:xfrm flipH="1">
            <a:off x="3469361" y="2799665"/>
            <a:ext cx="253411" cy="4760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9" idx="3"/>
            <a:endCxn id="33" idx="0"/>
          </p:cNvCxnSpPr>
          <p:nvPr/>
        </p:nvCxnSpPr>
        <p:spPr>
          <a:xfrm flipH="1">
            <a:off x="4100113" y="3419138"/>
            <a:ext cx="234738" cy="4732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9" idx="5"/>
            <a:endCxn id="31" idx="0"/>
          </p:cNvCxnSpPr>
          <p:nvPr/>
        </p:nvCxnSpPr>
        <p:spPr>
          <a:xfrm>
            <a:off x="4647451" y="3419138"/>
            <a:ext cx="300319" cy="436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4376744" y="4697653"/>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39" name="椭圆 38"/>
          <p:cNvSpPr/>
          <p:nvPr/>
        </p:nvSpPr>
        <p:spPr>
          <a:xfrm>
            <a:off x="5168811" y="4720892"/>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40" name="直接连接符 39"/>
          <p:cNvCxnSpPr>
            <a:stCxn id="31" idx="3"/>
            <a:endCxn id="38" idx="0"/>
          </p:cNvCxnSpPr>
          <p:nvPr/>
        </p:nvCxnSpPr>
        <p:spPr>
          <a:xfrm flipH="1">
            <a:off x="4597785" y="4201808"/>
            <a:ext cx="193685" cy="49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1" idx="5"/>
            <a:endCxn id="39" idx="0"/>
          </p:cNvCxnSpPr>
          <p:nvPr/>
        </p:nvCxnSpPr>
        <p:spPr>
          <a:xfrm>
            <a:off x="5104070" y="4201808"/>
            <a:ext cx="285782" cy="519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161706" y="3069678"/>
            <a:ext cx="306494"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43" name="文本框 42"/>
          <p:cNvSpPr txBox="1"/>
          <p:nvPr/>
        </p:nvSpPr>
        <p:spPr>
          <a:xfrm>
            <a:off x="3616835" y="3758590"/>
            <a:ext cx="306494"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44" name="文本框 43"/>
          <p:cNvSpPr txBox="1"/>
          <p:nvPr/>
        </p:nvSpPr>
        <p:spPr>
          <a:xfrm>
            <a:off x="4321154" y="4444990"/>
            <a:ext cx="928459" cy="369332"/>
          </a:xfrm>
          <a:prstGeom prst="rect">
            <a:avLst/>
          </a:prstGeom>
          <a:noFill/>
        </p:spPr>
        <p:txBody>
          <a:bodyPr wrap="none" rtlCol="0">
            <a:spAutoFit/>
          </a:bodyPr>
          <a:lstStyle/>
          <a:p>
            <a:r>
              <a:rPr lang="en-US" altLang="zh-CN" dirty="0">
                <a:solidFill>
                  <a:srgbClr val="FF0000"/>
                </a:solidFill>
              </a:rPr>
              <a:t>4        7</a:t>
            </a:r>
            <a:endParaRPr lang="zh-CN" altLang="en-US" dirty="0">
              <a:solidFill>
                <a:srgbClr val="FF0000"/>
              </a:solidFill>
            </a:endParaRPr>
          </a:p>
        </p:txBody>
      </p:sp>
      <p:sp>
        <p:nvSpPr>
          <p:cNvPr id="45" name="椭圆 44"/>
          <p:cNvSpPr/>
          <p:nvPr/>
        </p:nvSpPr>
        <p:spPr>
          <a:xfrm>
            <a:off x="7310940" y="3119351"/>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46" name="椭圆 45"/>
          <p:cNvSpPr/>
          <p:nvPr/>
        </p:nvSpPr>
        <p:spPr>
          <a:xfrm>
            <a:off x="6698861" y="2499878"/>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47" name="椭圆 46"/>
          <p:cNvSpPr/>
          <p:nvPr/>
        </p:nvSpPr>
        <p:spPr>
          <a:xfrm>
            <a:off x="7767559" y="3902021"/>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48" name="椭圆 47"/>
          <p:cNvSpPr/>
          <p:nvPr/>
        </p:nvSpPr>
        <p:spPr>
          <a:xfrm>
            <a:off x="6289150" y="3322167"/>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49" name="椭圆 48"/>
          <p:cNvSpPr/>
          <p:nvPr/>
        </p:nvSpPr>
        <p:spPr>
          <a:xfrm>
            <a:off x="6919902" y="3938810"/>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50" name="直接连接符 49"/>
          <p:cNvCxnSpPr>
            <a:stCxn id="45" idx="1"/>
            <a:endCxn id="46" idx="5"/>
          </p:cNvCxnSpPr>
          <p:nvPr/>
        </p:nvCxnSpPr>
        <p:spPr>
          <a:xfrm flipH="1" flipV="1">
            <a:off x="7076202" y="2846107"/>
            <a:ext cx="299479" cy="332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6" idx="3"/>
            <a:endCxn id="48" idx="0"/>
          </p:cNvCxnSpPr>
          <p:nvPr/>
        </p:nvCxnSpPr>
        <p:spPr>
          <a:xfrm flipH="1">
            <a:off x="6510191" y="2846107"/>
            <a:ext cx="253411" cy="4760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5" idx="3"/>
            <a:endCxn id="49" idx="0"/>
          </p:cNvCxnSpPr>
          <p:nvPr/>
        </p:nvCxnSpPr>
        <p:spPr>
          <a:xfrm flipH="1">
            <a:off x="7140943" y="3465580"/>
            <a:ext cx="234738" cy="4732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5" idx="5"/>
            <a:endCxn id="47" idx="0"/>
          </p:cNvCxnSpPr>
          <p:nvPr/>
        </p:nvCxnSpPr>
        <p:spPr>
          <a:xfrm>
            <a:off x="7688281" y="3465580"/>
            <a:ext cx="300319" cy="436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7417574" y="4744095"/>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55" name="椭圆 54"/>
          <p:cNvSpPr/>
          <p:nvPr/>
        </p:nvSpPr>
        <p:spPr>
          <a:xfrm>
            <a:off x="8209641" y="4767334"/>
            <a:ext cx="442082" cy="40563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cxnSp>
        <p:nvCxnSpPr>
          <p:cNvPr id="56" name="直接连接符 55"/>
          <p:cNvCxnSpPr>
            <a:stCxn id="47" idx="3"/>
            <a:endCxn id="54" idx="0"/>
          </p:cNvCxnSpPr>
          <p:nvPr/>
        </p:nvCxnSpPr>
        <p:spPr>
          <a:xfrm flipH="1">
            <a:off x="7638615" y="4248250"/>
            <a:ext cx="193685" cy="49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7" idx="5"/>
            <a:endCxn id="55" idx="0"/>
          </p:cNvCxnSpPr>
          <p:nvPr/>
        </p:nvCxnSpPr>
        <p:spPr>
          <a:xfrm>
            <a:off x="8144900" y="4248250"/>
            <a:ext cx="285782" cy="519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202536" y="3116120"/>
            <a:ext cx="306494" cy="369332"/>
          </a:xfrm>
          <a:prstGeom prst="rect">
            <a:avLst/>
          </a:prstGeom>
          <a:noFill/>
        </p:spPr>
        <p:txBody>
          <a:bodyPr wrap="none" rtlCol="0">
            <a:spAutoFit/>
          </a:bodyPr>
          <a:lstStyle/>
          <a:p>
            <a:r>
              <a:rPr lang="en-US" altLang="zh-CN" dirty="0">
                <a:solidFill>
                  <a:srgbClr val="FF0000"/>
                </a:solidFill>
              </a:rPr>
              <a:t>7</a:t>
            </a:r>
            <a:endParaRPr lang="zh-CN" altLang="en-US" dirty="0">
              <a:solidFill>
                <a:srgbClr val="FF0000"/>
              </a:solidFill>
            </a:endParaRPr>
          </a:p>
        </p:txBody>
      </p:sp>
      <p:sp>
        <p:nvSpPr>
          <p:cNvPr id="59" name="文本框 58"/>
          <p:cNvSpPr txBox="1"/>
          <p:nvPr/>
        </p:nvSpPr>
        <p:spPr>
          <a:xfrm>
            <a:off x="6657665" y="3805032"/>
            <a:ext cx="306494"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60" name="文本框 59"/>
          <p:cNvSpPr txBox="1"/>
          <p:nvPr/>
        </p:nvSpPr>
        <p:spPr>
          <a:xfrm>
            <a:off x="7361984" y="4491432"/>
            <a:ext cx="928459" cy="369332"/>
          </a:xfrm>
          <a:prstGeom prst="rect">
            <a:avLst/>
          </a:prstGeom>
          <a:noFill/>
        </p:spPr>
        <p:txBody>
          <a:bodyPr wrap="none" rtlCol="0">
            <a:spAutoFit/>
          </a:bodyPr>
          <a:lstStyle/>
          <a:p>
            <a:r>
              <a:rPr lang="en-US" altLang="zh-CN" dirty="0">
                <a:solidFill>
                  <a:srgbClr val="FF0000"/>
                </a:solidFill>
              </a:rPr>
              <a:t>2        3</a:t>
            </a:r>
            <a:endParaRPr lang="zh-CN" altLang="en-US" dirty="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rPr>
              <a:t>6.5.1 </a:t>
            </a:r>
            <a:r>
              <a:rPr lang="zh-CN" altLang="en-US" sz="3600" b="1" dirty="0">
                <a:solidFill>
                  <a:schemeClr val="bg1"/>
                </a:solidFill>
              </a:rPr>
              <a:t>哈夫曼树</a:t>
            </a:r>
            <a:endParaRPr lang="zh-CN" altLang="en-US" sz="3600" b="1" dirty="0">
              <a:solidFill>
                <a:schemeClr val="bg1"/>
              </a:solidFill>
            </a:endParaRPr>
          </a:p>
        </p:txBody>
      </p:sp>
      <p:sp>
        <p:nvSpPr>
          <p:cNvPr id="3" name="文本框 2"/>
          <p:cNvSpPr txBox="1"/>
          <p:nvPr/>
        </p:nvSpPr>
        <p:spPr>
          <a:xfrm>
            <a:off x="1280235" y="1557093"/>
            <a:ext cx="4339650" cy="3318409"/>
          </a:xfrm>
          <a:prstGeom prst="rect">
            <a:avLst/>
          </a:prstGeom>
          <a:noFill/>
        </p:spPr>
        <p:txBody>
          <a:bodyPr wrap="none" rtlCol="0">
            <a:spAutoFit/>
          </a:bodyPr>
          <a:lstStyle/>
          <a:p>
            <a:pPr>
              <a:lnSpc>
                <a:spcPct val="150000"/>
              </a:lnSpc>
            </a:pPr>
            <a:r>
              <a:rPr lang="zh-CN" altLang="en-US" sz="3600" b="1" dirty="0">
                <a:latin typeface="微软雅黑" panose="020B0503020204020204" pitchFamily="34" charset="-122"/>
                <a:ea typeface="微软雅黑" panose="020B0503020204020204" pitchFamily="34" charset="-122"/>
              </a:rPr>
              <a:t>哈夫曼树的基本概念</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solidFill>
                  <a:srgbClr val="FF0000"/>
                </a:solidFill>
                <a:latin typeface="微软雅黑" panose="020B0503020204020204" pitchFamily="34" charset="-122"/>
                <a:ea typeface="微软雅黑" panose="020B0503020204020204" pitchFamily="34" charset="-122"/>
              </a:rPr>
              <a:t>构造哈夫曼树</a:t>
            </a:r>
            <a:endParaRPr lang="en-US" altLang="zh-CN" sz="3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3600" b="1" dirty="0">
                <a:latin typeface="微软雅黑" panose="020B0503020204020204" pitchFamily="34" charset="-122"/>
                <a:ea typeface="微软雅黑" panose="020B0503020204020204" pitchFamily="34" charset="-122"/>
              </a:rPr>
              <a:t>哈夫曼树的类型定义</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latin typeface="微软雅黑" panose="020B0503020204020204" pitchFamily="34" charset="-122"/>
                <a:ea typeface="微软雅黑" panose="020B0503020204020204" pitchFamily="34" charset="-122"/>
              </a:rPr>
              <a:t>哈夫曼树的算法实现</a:t>
            </a:r>
            <a:endParaRPr lang="en-US" altLang="zh-CN" sz="36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F0000"/>
                                      </p:to>
                                    </p:animClr>
                                    <p:animClr clrSpc="rgb" dir="cw">
                                      <p:cBhvr>
                                        <p:cTn id="7" dur="500" fill="hold"/>
                                        <p:tgtEl>
                                          <p:spTgt spid="3">
                                            <p:txEl>
                                              <p:pRg st="0" end="0"/>
                                            </p:txEl>
                                          </p:spTgt>
                                        </p:tgtEl>
                                        <p:attrNameLst>
                                          <p:attrName>fillcolor</p:attrName>
                                        </p:attrNameLst>
                                      </p:cBhvr>
                                      <p:to>
                                        <a:srgbClr val="FF000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rgbClr val="FF0000"/>
                                      </p:to>
                                    </p:animClr>
                                    <p:animClr clrSpc="rgb" dir="cw">
                                      <p:cBhvr>
                                        <p:cTn id="14" dur="500" fill="hold"/>
                                        <p:tgtEl>
                                          <p:spTgt spid="3">
                                            <p:txEl>
                                              <p:pRg st="1" end="1"/>
                                            </p:txEl>
                                          </p:spTgt>
                                        </p:tgtEl>
                                        <p:attrNameLst>
                                          <p:attrName>fillcolor</p:attrName>
                                        </p:attrNameLst>
                                      </p:cBhvr>
                                      <p:to>
                                        <a:srgbClr val="FF0000"/>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2" end="2"/>
                                            </p:txEl>
                                          </p:spTgt>
                                        </p:tgtEl>
                                        <p:attrNameLst>
                                          <p:attrName>style.color</p:attrName>
                                        </p:attrNameLst>
                                      </p:cBhvr>
                                      <p:to>
                                        <a:srgbClr val="FF0000"/>
                                      </p:to>
                                    </p:animClr>
                                    <p:animClr clrSpc="rgb" dir="cw">
                                      <p:cBhvr>
                                        <p:cTn id="21" dur="500" fill="hold"/>
                                        <p:tgtEl>
                                          <p:spTgt spid="3">
                                            <p:txEl>
                                              <p:pRg st="2" end="2"/>
                                            </p:txEl>
                                          </p:spTgt>
                                        </p:tgtEl>
                                        <p:attrNameLst>
                                          <p:attrName>fillcolor</p:attrName>
                                        </p:attrNameLst>
                                      </p:cBhvr>
                                      <p:to>
                                        <a:srgbClr val="FF0000"/>
                                      </p:to>
                                    </p:animClr>
                                    <p:set>
                                      <p:cBhvr>
                                        <p:cTn id="22" dur="500" fill="hold"/>
                                        <p:tgtEl>
                                          <p:spTgt spid="3">
                                            <p:txEl>
                                              <p:pRg st="2" end="2"/>
                                            </p:txEl>
                                          </p:spTgt>
                                        </p:tgtEl>
                                        <p:attrNameLst>
                                          <p:attrName>fill.type</p:attrName>
                                        </p:attrNameLst>
                                      </p:cBhvr>
                                      <p:to>
                                        <p:strVal val="solid"/>
                                      </p:to>
                                    </p:set>
                                    <p:set>
                                      <p:cBhvr>
                                        <p:cTn id="23" dur="500" fill="hold"/>
                                        <p:tgtEl>
                                          <p:spTgt spid="3">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3">
                                            <p:txEl>
                                              <p:pRg st="3" end="3"/>
                                            </p:txEl>
                                          </p:spTgt>
                                        </p:tgtEl>
                                        <p:attrNameLst>
                                          <p:attrName>style.color</p:attrName>
                                        </p:attrNameLst>
                                      </p:cBhvr>
                                      <p:to>
                                        <a:srgbClr val="FF0000"/>
                                      </p:to>
                                    </p:animClr>
                                    <p:animClr clrSpc="rgb" dir="cw">
                                      <p:cBhvr>
                                        <p:cTn id="28" dur="500" fill="hold"/>
                                        <p:tgtEl>
                                          <p:spTgt spid="3">
                                            <p:txEl>
                                              <p:pRg st="3" end="3"/>
                                            </p:txEl>
                                          </p:spTgt>
                                        </p:tgtEl>
                                        <p:attrNameLst>
                                          <p:attrName>fillcolor</p:attrName>
                                        </p:attrNameLst>
                                      </p:cBhvr>
                                      <p:to>
                                        <a:srgbClr val="FF0000"/>
                                      </p:to>
                                    </p:animClr>
                                    <p:set>
                                      <p:cBhvr>
                                        <p:cTn id="29" dur="500" fill="hold"/>
                                        <p:tgtEl>
                                          <p:spTgt spid="3">
                                            <p:txEl>
                                              <p:pRg st="3" end="3"/>
                                            </p:txEl>
                                          </p:spTgt>
                                        </p:tgtEl>
                                        <p:attrNameLst>
                                          <p:attrName>fill.type</p:attrName>
                                        </p:attrNameLst>
                                      </p:cBhvr>
                                      <p:to>
                                        <p:strVal val="solid"/>
                                      </p:to>
                                    </p:set>
                                    <p:set>
                                      <p:cBhvr>
                                        <p:cTn id="30"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1126425" y="150770"/>
            <a:ext cx="7103175"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7" name="文本框 6"/>
          <p:cNvSpPr txBox="1"/>
          <p:nvPr/>
        </p:nvSpPr>
        <p:spPr>
          <a:xfrm>
            <a:off x="563214" y="1165400"/>
            <a:ext cx="8070424" cy="3508653"/>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哈夫曼树的定义：</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哈夫曼树又叫</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最优二叉树</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，它是由 </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n </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个带权叶子结点构成的所有二叉树中 带权路径长度</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WPL</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最短的二叉树。</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哈夫曼树的构造步骤：</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txBox="1">
            <a:spLocks noChangeArrowheads="1"/>
          </p:cNvSpPr>
          <p:nvPr/>
        </p:nvSpPr>
        <p:spPr bwMode="auto">
          <a:xfrm>
            <a:off x="8375650" y="6305550"/>
            <a:ext cx="1035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F8F7A39-F7CD-4688-B144-3C6773881405}" type="slidenum">
              <a:rPr lang="zh-CN" altLang="en-US">
                <a:latin typeface="Calibri" panose="020F0502020204030204" pitchFamily="34" charset="0"/>
              </a:rPr>
            </a:fld>
            <a:endParaRPr lang="zh-CN" altLang="en-US">
              <a:latin typeface="Calibri" panose="020F0502020204030204" pitchFamily="34" charset="0"/>
            </a:endParaRPr>
          </a:p>
        </p:txBody>
      </p:sp>
      <p:sp>
        <p:nvSpPr>
          <p:cNvPr id="8195" name="Rectangle 2"/>
          <p:cNvSpPr>
            <a:spLocks noChangeArrowheads="1"/>
          </p:cNvSpPr>
          <p:nvPr/>
        </p:nvSpPr>
        <p:spPr bwMode="auto">
          <a:xfrm>
            <a:off x="165100" y="769938"/>
            <a:ext cx="1588" cy="31115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34914" anchor="ctr">
            <a:spAutoFit/>
          </a:bodyPr>
          <a:lstStyle/>
          <a:p>
            <a:pPr eaLnBrk="0" hangingPunct="0"/>
            <a:endParaRPr lang="zh-CN" altLang="zh-CN">
              <a:latin typeface="Arial" panose="020B0604020202020204" pitchFamily="34" charset="0"/>
            </a:endParaRPr>
          </a:p>
        </p:txBody>
      </p:sp>
      <p:sp>
        <p:nvSpPr>
          <p:cNvPr id="9" name="矩形 8"/>
          <p:cNvSpPr/>
          <p:nvPr/>
        </p:nvSpPr>
        <p:spPr>
          <a:xfrm flipV="1">
            <a:off x="0" y="0"/>
            <a:ext cx="9144000" cy="88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8197" name="图片 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713" y="0"/>
            <a:ext cx="9001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文本框 16"/>
          <p:cNvSpPr txBox="1">
            <a:spLocks noChangeArrowheads="1"/>
          </p:cNvSpPr>
          <p:nvPr/>
        </p:nvSpPr>
        <p:spPr bwMode="auto">
          <a:xfrm>
            <a:off x="1127125" y="150813"/>
            <a:ext cx="637381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4000">
                <a:solidFill>
                  <a:schemeClr val="bg1"/>
                </a:solidFill>
              </a:rPr>
              <a:t>第六章　树和二叉树</a:t>
            </a:r>
            <a:r>
              <a:rPr lang="zh-CN" altLang="en-US" sz="3200">
                <a:solidFill>
                  <a:schemeClr val="bg1"/>
                </a:solidFill>
              </a:rPr>
              <a:t> </a:t>
            </a:r>
            <a:endParaRPr lang="zh-CN" altLang="en-US" sz="3200">
              <a:solidFill>
                <a:schemeClr val="bg1"/>
              </a:solidFill>
            </a:endParaRPr>
          </a:p>
        </p:txBody>
      </p:sp>
      <p:sp>
        <p:nvSpPr>
          <p:cNvPr id="8" name="矩形 5"/>
          <p:cNvSpPr/>
          <p:nvPr/>
        </p:nvSpPr>
        <p:spPr>
          <a:xfrm>
            <a:off x="494030" y="1130300"/>
            <a:ext cx="7377430" cy="4979505"/>
          </a:xfrm>
          <a:prstGeom prst="rect">
            <a:avLst/>
          </a:prstGeom>
          <a:noFill/>
          <a:ln w="9525">
            <a:noFill/>
          </a:ln>
        </p:spPr>
        <p:txBody>
          <a:bodyPr wrap="square" anchor="t">
            <a:spAutoFit/>
          </a:bodyPr>
          <a:lstStyle/>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.1</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 树的定义与基本术语</a:t>
            </a:r>
            <a:endParaRPr lang="en-US" altLang="zh-CN"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.2 </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二叉树</a:t>
            </a:r>
            <a:endParaRPr lang="en-US" altLang="zh-CN"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.3 </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二叉树的遍历与线索化</a:t>
            </a:r>
            <a:endParaRPr lang="zh-CN" altLang="en-US"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 6</a:t>
            </a:r>
            <a:r>
              <a:rPr lang="en-US" altLang="zh-CN" sz="3600" dirty="0">
                <a:latin typeface="微软雅黑" panose="020B0503020204020204" pitchFamily="34" charset="-122"/>
                <a:ea typeface="微软雅黑" panose="020B0503020204020204" pitchFamily="34" charset="-122"/>
                <a:sym typeface="Arial" panose="020B0604020202020204" pitchFamily="34" charset="0"/>
              </a:rPr>
              <a:t>.4 </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树、森林和二叉树的关系</a:t>
            </a:r>
            <a:endParaRPr lang="zh-CN" altLang="en-US" sz="3600"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36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6</a:t>
            </a:r>
            <a:r>
              <a:rPr lang="zh-CN" altLang="en-US" sz="3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.5 哈夫曼树及其应用</a:t>
            </a:r>
            <a:endParaRPr lang="zh-CN" altLang="en-US" sz="32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36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6</a:t>
            </a:r>
            <a:r>
              <a:rPr lang="zh-CN" altLang="en-US" sz="3600" dirty="0">
                <a:latin typeface="微软雅黑" panose="020B0503020204020204" pitchFamily="34" charset="-122"/>
                <a:ea typeface="微软雅黑" panose="020B0503020204020204" pitchFamily="34" charset="-122"/>
                <a:sym typeface="Arial" panose="020B0604020202020204" pitchFamily="34" charset="0"/>
              </a:rPr>
              <a:t>.6 总结与提高</a:t>
            </a:r>
            <a:endParaRPr lang="zh-CN" altLang="en-US" sz="32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308032" y="56707"/>
                <a:ext cx="8339781" cy="6163290"/>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哈夫曼树的构造步骤：</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）给定</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n</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个权值，</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a:t>
                </a:r>
                <a14:m>
                  <m:oMath xmlns:m="http://schemas.openxmlformats.org/officeDocument/2006/math">
                    <m:sSub>
                      <m:sSubPr>
                        <m:ctrlPr>
                          <a:rPr lang="en-US" altLang="zh-CN" sz="2600" i="1" smtClean="0">
                            <a:latin typeface="Cambria Math" panose="02040503050406030204" pitchFamily="18" charset="0"/>
                            <a:ea typeface="微软雅黑" panose="020B0503020204020204" pitchFamily="34" charset="-122"/>
                            <a:sym typeface="Wingdings 2" panose="05020102010507070707" pitchFamily="18" charset="2"/>
                          </a:rPr>
                        </m:ctrlPr>
                      </m:sSubPr>
                      <m:e>
                        <m:r>
                          <m:rPr>
                            <m:sty m:val="p"/>
                          </m:rPr>
                          <a:rPr lang="en-US" altLang="zh-CN" sz="2600" i="1">
                            <a:latin typeface="Cambria Math" panose="02040503050406030204" pitchFamily="18" charset="0"/>
                            <a:ea typeface="微软雅黑" panose="020B0503020204020204" pitchFamily="34" charset="-122"/>
                            <a:sym typeface="Wingdings 2" panose="05020102010507070707" pitchFamily="18" charset="2"/>
                          </a:rPr>
                          <m:t>w</m:t>
                        </m:r>
                      </m:e>
                      <m:sub>
                        <m:r>
                          <a:rPr lang="en-US" altLang="zh-CN" sz="2600" b="0" i="1" smtClean="0">
                            <a:latin typeface="Cambria Math" panose="02040503050406030204" pitchFamily="18" charset="0"/>
                            <a:ea typeface="微软雅黑" panose="020B0503020204020204" pitchFamily="34" charset="-122"/>
                            <a:sym typeface="Wingdings 2" panose="05020102010507070707" pitchFamily="18" charset="2"/>
                          </a:rPr>
                          <m:t>1</m:t>
                        </m:r>
                      </m:sub>
                    </m:sSub>
                    <m:r>
                      <a:rPr lang="en-US" altLang="zh-CN" sz="2600" b="0" i="1" smtClean="0">
                        <a:latin typeface="Cambria Math" panose="02040503050406030204" pitchFamily="18" charset="0"/>
                        <a:ea typeface="微软雅黑" panose="020B0503020204020204" pitchFamily="34" charset="-122"/>
                        <a:sym typeface="Wingdings 2" panose="05020102010507070707" pitchFamily="18" charset="2"/>
                      </a:rPr>
                      <m:t>, </m:t>
                    </m:r>
                    <m:sSub>
                      <m:sSubPr>
                        <m:ctrlPr>
                          <a:rPr lang="en-US" altLang="zh-CN" sz="2600" b="0" i="1" smtClean="0">
                            <a:latin typeface="Cambria Math" panose="02040503050406030204" pitchFamily="18" charset="0"/>
                            <a:ea typeface="微软雅黑" panose="020B0503020204020204" pitchFamily="34" charset="-122"/>
                            <a:sym typeface="Wingdings 2" panose="05020102010507070707" pitchFamily="18" charset="2"/>
                          </a:rPr>
                        </m:ctrlPr>
                      </m:sSubPr>
                      <m:e>
                        <m:r>
                          <a:rPr lang="en-US" altLang="zh-CN" sz="2600" b="0" i="1" smtClean="0">
                            <a:latin typeface="Cambria Math" panose="02040503050406030204" pitchFamily="18" charset="0"/>
                            <a:ea typeface="微软雅黑" panose="020B0503020204020204" pitchFamily="34" charset="-122"/>
                            <a:sym typeface="Wingdings 2" panose="05020102010507070707" pitchFamily="18" charset="2"/>
                          </a:rPr>
                          <m:t>𝑤</m:t>
                        </m:r>
                      </m:e>
                      <m:sub>
                        <m:r>
                          <a:rPr lang="en-US" altLang="zh-CN" sz="2600" b="0" i="1" smtClean="0">
                            <a:latin typeface="Cambria Math" panose="02040503050406030204" pitchFamily="18" charset="0"/>
                            <a:ea typeface="微软雅黑" panose="020B0503020204020204" pitchFamily="34" charset="-122"/>
                            <a:sym typeface="Wingdings 2" panose="05020102010507070707" pitchFamily="18" charset="2"/>
                          </a:rPr>
                          <m:t>2</m:t>
                        </m:r>
                      </m:sub>
                    </m:sSub>
                    <m:r>
                      <a:rPr lang="en-US" altLang="zh-CN" sz="2600" b="0" i="1" smtClean="0">
                        <a:latin typeface="Cambria Math" panose="02040503050406030204" pitchFamily="18" charset="0"/>
                        <a:ea typeface="微软雅黑" panose="020B0503020204020204" pitchFamily="34" charset="-122"/>
                        <a:sym typeface="Wingdings 2" panose="05020102010507070707" pitchFamily="18" charset="2"/>
                      </a:rPr>
                      <m:t>, …,</m:t>
                    </m:r>
                    <m:sSub>
                      <m:sSubPr>
                        <m:ctrlPr>
                          <a:rPr lang="en-US" altLang="zh-CN" sz="2600" b="0" i="1" smtClean="0">
                            <a:latin typeface="Cambria Math" panose="02040503050406030204" pitchFamily="18" charset="0"/>
                            <a:ea typeface="微软雅黑" panose="020B0503020204020204" pitchFamily="34" charset="-122"/>
                            <a:sym typeface="Wingdings 2" panose="05020102010507070707" pitchFamily="18" charset="2"/>
                          </a:rPr>
                        </m:ctrlPr>
                      </m:sSubPr>
                      <m:e>
                        <m:r>
                          <a:rPr lang="en-US" altLang="zh-CN" sz="2600" b="0" i="1" smtClean="0">
                            <a:latin typeface="Cambria Math" panose="02040503050406030204" pitchFamily="18" charset="0"/>
                            <a:ea typeface="微软雅黑" panose="020B0503020204020204" pitchFamily="34" charset="-122"/>
                            <a:sym typeface="Wingdings 2" panose="05020102010507070707" pitchFamily="18" charset="2"/>
                          </a:rPr>
                          <m:t>𝑤</m:t>
                        </m:r>
                      </m:e>
                      <m:sub>
                        <m:r>
                          <a:rPr lang="en-US" altLang="zh-CN" sz="2600" b="0" i="1" smtClean="0">
                            <a:latin typeface="Cambria Math" panose="02040503050406030204" pitchFamily="18" charset="0"/>
                            <a:ea typeface="微软雅黑" panose="020B0503020204020204" pitchFamily="34" charset="-122"/>
                            <a:sym typeface="Wingdings 2" panose="05020102010507070707" pitchFamily="18" charset="2"/>
                          </a:rPr>
                          <m:t>𝑛</m:t>
                        </m:r>
                      </m:sub>
                    </m:sSub>
                  </m:oMath>
                </a14:m>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构造森林</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sym typeface="Wingdings 2" panose="05020102010507070707" pitchFamily="18" charset="2"/>
                          </a:rPr>
                        </m:ctrlPr>
                      </m:sSubPr>
                      <m:e>
                        <m:r>
                          <m:rPr>
                            <m:sty m:val="p"/>
                          </m:rPr>
                          <a:rPr lang="en-US" altLang="zh-CN" sz="2600" i="1" smtClean="0">
                            <a:latin typeface="Cambria Math" panose="02040503050406030204" pitchFamily="18" charset="0"/>
                            <a:ea typeface="微软雅黑" panose="020B0503020204020204" pitchFamily="34" charset="-122"/>
                            <a:sym typeface="Wingdings 2" panose="05020102010507070707" pitchFamily="18" charset="2"/>
                          </a:rPr>
                          <m:t>F</m:t>
                        </m:r>
                        <m:r>
                          <a:rPr lang="en-US" altLang="zh-CN" sz="2600" i="1" smtClean="0">
                            <a:latin typeface="Cambria Math" panose="02040503050406030204" pitchFamily="18" charset="0"/>
                            <a:ea typeface="微软雅黑" panose="020B0503020204020204" pitchFamily="34" charset="-122"/>
                            <a:sym typeface="Wingdings 2" panose="05020102010507070707" pitchFamily="18" charset="2"/>
                          </a:rPr>
                          <m:t>={</m:t>
                        </m:r>
                        <m:r>
                          <m:rPr>
                            <m:sty m:val="p"/>
                          </m:rPr>
                          <a:rPr lang="en-US" altLang="zh-CN" sz="2600" i="1">
                            <a:latin typeface="Cambria Math" panose="02040503050406030204" pitchFamily="18" charset="0"/>
                            <a:ea typeface="微软雅黑" panose="020B0503020204020204" pitchFamily="34" charset="-122"/>
                            <a:sym typeface="Wingdings 2" panose="05020102010507070707" pitchFamily="18" charset="2"/>
                          </a:rPr>
                          <m:t>T</m:t>
                        </m:r>
                      </m:e>
                      <m:sub>
                        <m:r>
                          <a:rPr lang="en-US" altLang="zh-CN" sz="2600" i="1">
                            <a:latin typeface="Cambria Math" panose="02040503050406030204" pitchFamily="18" charset="0"/>
                            <a:ea typeface="微软雅黑" panose="020B0503020204020204" pitchFamily="34" charset="-122"/>
                            <a:sym typeface="Wingdings 2" panose="05020102010507070707" pitchFamily="18" charset="2"/>
                          </a:rPr>
                          <m:t>1</m:t>
                        </m:r>
                      </m:sub>
                    </m:sSub>
                    <m:r>
                      <a:rPr lang="en-US" altLang="zh-CN" sz="2600" i="1">
                        <a:latin typeface="Cambria Math" panose="02040503050406030204" pitchFamily="18" charset="0"/>
                        <a:ea typeface="微软雅黑" panose="020B0503020204020204" pitchFamily="34" charset="-122"/>
                        <a:sym typeface="Wingdings 2" panose="05020102010507070707" pitchFamily="18" charset="2"/>
                      </a:rPr>
                      <m:t>, </m:t>
                    </m:r>
                    <m:sSub>
                      <m:sSubPr>
                        <m:ctrlPr>
                          <a:rPr lang="en-US" altLang="zh-CN" sz="2600" i="1">
                            <a:latin typeface="Cambria Math" panose="02040503050406030204" pitchFamily="18" charset="0"/>
                            <a:ea typeface="微软雅黑" panose="020B0503020204020204" pitchFamily="34" charset="-122"/>
                            <a:sym typeface="Wingdings 2" panose="05020102010507070707" pitchFamily="18" charset="2"/>
                          </a:rPr>
                        </m:ctrlPr>
                      </m:sSubPr>
                      <m:e>
                        <m:r>
                          <m:rPr>
                            <m:sty m:val="p"/>
                          </m:rPr>
                          <a:rPr lang="en-US" altLang="zh-CN" sz="2600" i="1" smtClean="0">
                            <a:latin typeface="Cambria Math" panose="02040503050406030204" pitchFamily="18" charset="0"/>
                            <a:ea typeface="微软雅黑" panose="020B0503020204020204" pitchFamily="34" charset="-122"/>
                            <a:sym typeface="Wingdings 2" panose="05020102010507070707" pitchFamily="18" charset="2"/>
                          </a:rPr>
                          <m:t>T</m:t>
                        </m:r>
                      </m:e>
                      <m:sub>
                        <m:r>
                          <a:rPr lang="en-US" altLang="zh-CN" sz="2600" i="1">
                            <a:latin typeface="Cambria Math" panose="02040503050406030204" pitchFamily="18" charset="0"/>
                            <a:ea typeface="微软雅黑" panose="020B0503020204020204" pitchFamily="34" charset="-122"/>
                            <a:sym typeface="Wingdings 2" panose="05020102010507070707" pitchFamily="18" charset="2"/>
                          </a:rPr>
                          <m:t>2</m:t>
                        </m:r>
                      </m:sub>
                    </m:sSub>
                    <m:r>
                      <a:rPr lang="en-US" altLang="zh-CN" sz="2600" i="1">
                        <a:latin typeface="Cambria Math" panose="02040503050406030204" pitchFamily="18" charset="0"/>
                        <a:ea typeface="微软雅黑" panose="020B0503020204020204" pitchFamily="34" charset="-122"/>
                        <a:sym typeface="Wingdings 2" panose="05020102010507070707" pitchFamily="18" charset="2"/>
                      </a:rPr>
                      <m:t>, …,</m:t>
                    </m:r>
                    <m:sSub>
                      <m:sSubPr>
                        <m:ctrlPr>
                          <a:rPr lang="en-US" altLang="zh-CN" sz="2600" i="1">
                            <a:latin typeface="Cambria Math" panose="02040503050406030204" pitchFamily="18" charset="0"/>
                            <a:ea typeface="微软雅黑" panose="020B0503020204020204" pitchFamily="34" charset="-122"/>
                            <a:sym typeface="Wingdings 2" panose="05020102010507070707" pitchFamily="18" charset="2"/>
                          </a:rPr>
                        </m:ctrlPr>
                      </m:sSubPr>
                      <m:e>
                        <m:r>
                          <m:rPr>
                            <m:sty m:val="p"/>
                          </m:rPr>
                          <a:rPr lang="en-US" altLang="zh-CN" sz="2600" i="1" smtClean="0">
                            <a:latin typeface="Cambria Math" panose="02040503050406030204" pitchFamily="18" charset="0"/>
                            <a:ea typeface="微软雅黑" panose="020B0503020204020204" pitchFamily="34" charset="-122"/>
                            <a:sym typeface="Wingdings 2" panose="05020102010507070707" pitchFamily="18" charset="2"/>
                          </a:rPr>
                          <m:t>T</m:t>
                        </m:r>
                      </m:e>
                      <m:sub>
                        <m:r>
                          <a:rPr lang="en-US" altLang="zh-CN" sz="2600" i="1">
                            <a:latin typeface="Cambria Math" panose="02040503050406030204" pitchFamily="18" charset="0"/>
                            <a:ea typeface="微软雅黑" panose="020B0503020204020204" pitchFamily="34" charset="-122"/>
                            <a:sym typeface="Wingdings 2" panose="05020102010507070707" pitchFamily="18" charset="2"/>
                          </a:rPr>
                          <m:t>𝑛</m:t>
                        </m:r>
                      </m:sub>
                    </m:sSub>
                    <m:r>
                      <a:rPr lang="en-US" altLang="zh-CN" sz="2600" i="1" smtClean="0">
                        <a:latin typeface="Cambria Math" panose="02040503050406030204" pitchFamily="18" charset="0"/>
                        <a:ea typeface="微软雅黑" panose="020B0503020204020204" pitchFamily="34" charset="-122"/>
                        <a:sym typeface="Wingdings 2" panose="05020102010507070707" pitchFamily="18" charset="2"/>
                      </a:rPr>
                      <m:t>}</m:t>
                    </m:r>
                  </m:oMath>
                </a14:m>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，其中</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sym typeface="Wingdings 2" panose="05020102010507070707" pitchFamily="18" charset="2"/>
                          </a:rPr>
                        </m:ctrlPr>
                      </m:sSubPr>
                      <m:e>
                        <m:r>
                          <m:rPr>
                            <m:sty m:val="p"/>
                          </m:rPr>
                          <a:rPr lang="en-US" altLang="zh-CN" sz="2600" i="1">
                            <a:latin typeface="Cambria Math" panose="02040503050406030204" pitchFamily="18" charset="0"/>
                            <a:ea typeface="微软雅黑" panose="020B0503020204020204" pitchFamily="34" charset="-122"/>
                            <a:sym typeface="Wingdings 2" panose="05020102010507070707" pitchFamily="18" charset="2"/>
                          </a:rPr>
                          <m:t>T</m:t>
                        </m:r>
                      </m:e>
                      <m:sub>
                        <m:r>
                          <m:rPr>
                            <m:sty m:val="p"/>
                          </m:rPr>
                          <a:rPr lang="en-US" altLang="zh-CN" sz="2600" i="1" smtClean="0">
                            <a:latin typeface="Cambria Math" panose="02040503050406030204" pitchFamily="18" charset="0"/>
                            <a:ea typeface="微软雅黑" panose="020B0503020204020204" pitchFamily="34" charset="-122"/>
                            <a:sym typeface="Wingdings 2" panose="05020102010507070707" pitchFamily="18" charset="2"/>
                          </a:rPr>
                          <m:t>i</m:t>
                        </m:r>
                      </m:sub>
                    </m:sSub>
                    <m:r>
                      <a:rPr lang="zh-CN" altLang="en-US" sz="2600" i="1">
                        <a:latin typeface="Cambria Math" panose="02040503050406030204" pitchFamily="18" charset="0"/>
                        <a:ea typeface="微软雅黑" panose="020B0503020204020204" pitchFamily="34" charset="-122"/>
                        <a:sym typeface="Wingdings 2" panose="05020102010507070707" pitchFamily="18" charset="2"/>
                      </a:rPr>
                      <m:t>为</m:t>
                    </m:r>
                  </m:oMath>
                </a14:m>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单树根，根的权值为</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sym typeface="Wingdings 2" panose="05020102010507070707" pitchFamily="18" charset="2"/>
                          </a:rPr>
                        </m:ctrlPr>
                      </m:sSubPr>
                      <m:e>
                        <m:r>
                          <a:rPr lang="en-US" altLang="zh-CN" sz="2600" i="1">
                            <a:latin typeface="Cambria Math" panose="02040503050406030204" pitchFamily="18" charset="0"/>
                            <a:ea typeface="微软雅黑" panose="020B0503020204020204" pitchFamily="34" charset="-122"/>
                            <a:sym typeface="Wingdings 2" panose="05020102010507070707" pitchFamily="18" charset="2"/>
                          </a:rPr>
                          <m:t>𝑤</m:t>
                        </m:r>
                      </m:e>
                      <m:sub>
                        <m:r>
                          <m:rPr>
                            <m:sty m:val="p"/>
                          </m:rPr>
                          <a:rPr lang="en-US" altLang="zh-CN" sz="2600" i="1" smtClean="0">
                            <a:latin typeface="Cambria Math" panose="02040503050406030204" pitchFamily="18" charset="0"/>
                            <a:ea typeface="微软雅黑" panose="020B0503020204020204" pitchFamily="34" charset="-122"/>
                            <a:sym typeface="Wingdings 2" panose="05020102010507070707" pitchFamily="18" charset="2"/>
                          </a:rPr>
                          <m:t>i</m:t>
                        </m:r>
                      </m:sub>
                    </m:sSub>
                  </m:oMath>
                </a14:m>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6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2</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）在森林</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F</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中选择两棵根结点权值</a:t>
                </a:r>
                <a:r>
                  <a:rPr lang="zh-CN" altLang="en-US" sz="26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最小</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的二叉树，作为一棵新二叉树的左右子树，标记新二叉树的根结点权值为其</a:t>
                </a:r>
                <a:r>
                  <a:rPr lang="zh-CN" altLang="en-US" sz="26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左右二叉树的根结点权值之和</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6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3</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）从</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F</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中删除被选中的那两棵二叉树，同时把新构成的二叉树加入到森林</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F</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中。</a:t>
                </a:r>
                <a:endParaRPr lang="en-US" altLang="zh-CN" sz="26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4</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）重复（</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2</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600" dirty="0">
                    <a:latin typeface="微软雅黑" panose="020B0503020204020204" pitchFamily="34" charset="-122"/>
                    <a:ea typeface="微软雅黑" panose="020B0503020204020204" pitchFamily="34" charset="-122"/>
                    <a:sym typeface="Wingdings 2" panose="05020102010507070707" pitchFamily="18" charset="2"/>
                  </a:rPr>
                  <a:t>3</a:t>
                </a:r>
                <a:r>
                  <a:rPr lang="zh-CN" altLang="en-US" sz="2600" dirty="0">
                    <a:latin typeface="微软雅黑" panose="020B0503020204020204" pitchFamily="34" charset="-122"/>
                    <a:ea typeface="微软雅黑" panose="020B0503020204020204" pitchFamily="34" charset="-122"/>
                    <a:sym typeface="Wingdings 2" panose="05020102010507070707" pitchFamily="18" charset="2"/>
                  </a:rPr>
                  <a:t>）操作，直到森林中只含有一棵二叉树为止，此时得到的这棵二叉树就是哈夫曼树。</a:t>
                </a:r>
                <a:endParaRPr lang="en-US" altLang="zh-CN" sz="2600" dirty="0">
                  <a:latin typeface="微软雅黑" panose="020B0503020204020204" pitchFamily="34" charset="-122"/>
                  <a:ea typeface="微软雅黑" panose="020B0503020204020204" pitchFamily="34" charset="-122"/>
                  <a:sym typeface="Wingdings 2" panose="05020102010507070707" pitchFamily="18" charset="2"/>
                </a:endParaRPr>
              </a:p>
            </p:txBody>
          </p:sp>
        </mc:Choice>
        <mc:Fallback>
          <p:sp>
            <p:nvSpPr>
              <p:cNvPr id="7" name="文本框 6"/>
              <p:cNvSpPr txBox="1">
                <a:spLocks noRot="1" noChangeAspect="1" noMove="1" noResize="1" noEditPoints="1" noAdjustHandles="1" noChangeArrowheads="1" noChangeShapeType="1" noTextEdit="1"/>
              </p:cNvSpPr>
              <p:nvPr/>
            </p:nvSpPr>
            <p:spPr>
              <a:xfrm>
                <a:off x="308032" y="56707"/>
                <a:ext cx="8339781" cy="6163290"/>
              </a:xfrm>
              <a:prstGeom prst="rect">
                <a:avLst/>
              </a:prstGeom>
              <a:blipFill rotWithShape="1">
                <a:blip r:embed="rId1"/>
                <a:stretch>
                  <a:fillRect l="-1" t="-3" r="5" b="3"/>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308032" y="56707"/>
            <a:ext cx="8339781"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示例：已知权值结合</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{5,2,7,3,8}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构造哈夫曼树</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2" name="椭圆 1"/>
          <p:cNvSpPr/>
          <p:nvPr/>
        </p:nvSpPr>
        <p:spPr>
          <a:xfrm>
            <a:off x="1885506" y="5068186"/>
            <a:ext cx="645042" cy="6521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t>2</a:t>
            </a:r>
            <a:endParaRPr lang="zh-CN" altLang="en-US" sz="3200" dirty="0"/>
          </a:p>
        </p:txBody>
      </p:sp>
      <p:sp>
        <p:nvSpPr>
          <p:cNvPr id="5" name="椭圆 4"/>
          <p:cNvSpPr/>
          <p:nvPr/>
        </p:nvSpPr>
        <p:spPr>
          <a:xfrm>
            <a:off x="2916865" y="5068186"/>
            <a:ext cx="645042" cy="6521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t>3</a:t>
            </a:r>
            <a:endParaRPr lang="zh-CN" altLang="en-US" sz="3200" dirty="0"/>
          </a:p>
        </p:txBody>
      </p:sp>
      <p:sp>
        <p:nvSpPr>
          <p:cNvPr id="6" name="椭圆 5"/>
          <p:cNvSpPr/>
          <p:nvPr/>
        </p:nvSpPr>
        <p:spPr>
          <a:xfrm>
            <a:off x="3714307" y="3980121"/>
            <a:ext cx="645042" cy="6521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t>5</a:t>
            </a:r>
            <a:endParaRPr lang="zh-CN" altLang="en-US" sz="3200" dirty="0"/>
          </a:p>
        </p:txBody>
      </p:sp>
      <p:sp>
        <p:nvSpPr>
          <p:cNvPr id="8" name="椭圆 7"/>
          <p:cNvSpPr/>
          <p:nvPr/>
        </p:nvSpPr>
        <p:spPr>
          <a:xfrm>
            <a:off x="5287926" y="3980121"/>
            <a:ext cx="645042" cy="6521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t>7</a:t>
            </a:r>
            <a:endParaRPr lang="zh-CN" altLang="en-US" sz="3200" dirty="0"/>
          </a:p>
        </p:txBody>
      </p:sp>
      <p:sp>
        <p:nvSpPr>
          <p:cNvPr id="9" name="椭圆 8"/>
          <p:cNvSpPr/>
          <p:nvPr/>
        </p:nvSpPr>
        <p:spPr>
          <a:xfrm>
            <a:off x="2360428" y="3980121"/>
            <a:ext cx="645042" cy="6521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solidFill>
                  <a:srgbClr val="FF0000"/>
                </a:solidFill>
              </a:rPr>
              <a:t>5</a:t>
            </a:r>
            <a:endParaRPr lang="zh-CN" altLang="en-US" sz="3200" dirty="0">
              <a:solidFill>
                <a:srgbClr val="FF0000"/>
              </a:solidFill>
            </a:endParaRPr>
          </a:p>
        </p:txBody>
      </p:sp>
      <p:sp>
        <p:nvSpPr>
          <p:cNvPr id="10" name="椭圆 9"/>
          <p:cNvSpPr/>
          <p:nvPr/>
        </p:nvSpPr>
        <p:spPr>
          <a:xfrm>
            <a:off x="3069265" y="2926392"/>
            <a:ext cx="645042" cy="6521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11" name="椭圆 10"/>
          <p:cNvSpPr/>
          <p:nvPr/>
        </p:nvSpPr>
        <p:spPr>
          <a:xfrm>
            <a:off x="6694968" y="3980121"/>
            <a:ext cx="645042" cy="6521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200" dirty="0"/>
              <a:t>8</a:t>
            </a:r>
            <a:endParaRPr lang="zh-CN" altLang="en-US" sz="3200" dirty="0"/>
          </a:p>
        </p:txBody>
      </p:sp>
      <p:sp>
        <p:nvSpPr>
          <p:cNvPr id="12" name="椭圆 11"/>
          <p:cNvSpPr/>
          <p:nvPr/>
        </p:nvSpPr>
        <p:spPr>
          <a:xfrm>
            <a:off x="6049926" y="2877879"/>
            <a:ext cx="645042" cy="6521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dirty="0">
              <a:solidFill>
                <a:srgbClr val="FF0000"/>
              </a:solidFill>
            </a:endParaRPr>
          </a:p>
        </p:txBody>
      </p:sp>
      <p:sp>
        <p:nvSpPr>
          <p:cNvPr id="13" name="椭圆 12"/>
          <p:cNvSpPr/>
          <p:nvPr/>
        </p:nvSpPr>
        <p:spPr>
          <a:xfrm>
            <a:off x="4670449" y="1479567"/>
            <a:ext cx="645042" cy="6521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4" name="文本框 3"/>
          <p:cNvSpPr txBox="1"/>
          <p:nvPr/>
        </p:nvSpPr>
        <p:spPr>
          <a:xfrm>
            <a:off x="3062948" y="2960069"/>
            <a:ext cx="617477" cy="584775"/>
          </a:xfrm>
          <a:prstGeom prst="rect">
            <a:avLst/>
          </a:prstGeom>
          <a:noFill/>
        </p:spPr>
        <p:txBody>
          <a:bodyPr wrap="none" rtlCol="0">
            <a:spAutoFit/>
          </a:bodyPr>
          <a:lstStyle/>
          <a:p>
            <a:r>
              <a:rPr lang="en-US" altLang="zh-CN" sz="3200" dirty="0">
                <a:solidFill>
                  <a:srgbClr val="FF0000"/>
                </a:solidFill>
              </a:rPr>
              <a:t>10</a:t>
            </a:r>
            <a:endParaRPr lang="zh-CN" altLang="en-US" sz="3200" dirty="0">
              <a:solidFill>
                <a:srgbClr val="FF0000"/>
              </a:solidFill>
            </a:endParaRPr>
          </a:p>
        </p:txBody>
      </p:sp>
      <p:sp>
        <p:nvSpPr>
          <p:cNvPr id="14" name="文本框 13"/>
          <p:cNvSpPr txBox="1"/>
          <p:nvPr/>
        </p:nvSpPr>
        <p:spPr>
          <a:xfrm>
            <a:off x="6068189" y="2884535"/>
            <a:ext cx="617477" cy="584775"/>
          </a:xfrm>
          <a:prstGeom prst="rect">
            <a:avLst/>
          </a:prstGeom>
          <a:noFill/>
        </p:spPr>
        <p:txBody>
          <a:bodyPr wrap="none" rtlCol="0">
            <a:spAutoFit/>
          </a:bodyPr>
          <a:lstStyle/>
          <a:p>
            <a:r>
              <a:rPr lang="en-US" altLang="zh-CN" sz="3200" dirty="0">
                <a:solidFill>
                  <a:srgbClr val="FF0000"/>
                </a:solidFill>
              </a:rPr>
              <a:t>15</a:t>
            </a:r>
            <a:endParaRPr lang="zh-CN" altLang="en-US" sz="3200" dirty="0">
              <a:solidFill>
                <a:srgbClr val="FF0000"/>
              </a:solidFill>
            </a:endParaRPr>
          </a:p>
        </p:txBody>
      </p:sp>
      <p:sp>
        <p:nvSpPr>
          <p:cNvPr id="15" name="文本框 14"/>
          <p:cNvSpPr txBox="1"/>
          <p:nvPr/>
        </p:nvSpPr>
        <p:spPr>
          <a:xfrm>
            <a:off x="4698014" y="1513245"/>
            <a:ext cx="617477" cy="584775"/>
          </a:xfrm>
          <a:prstGeom prst="rect">
            <a:avLst/>
          </a:prstGeom>
          <a:noFill/>
        </p:spPr>
        <p:txBody>
          <a:bodyPr wrap="none" rtlCol="0">
            <a:spAutoFit/>
          </a:bodyPr>
          <a:lstStyle/>
          <a:p>
            <a:r>
              <a:rPr lang="en-US" altLang="zh-CN" sz="3200" dirty="0">
                <a:solidFill>
                  <a:srgbClr val="FF0000"/>
                </a:solidFill>
              </a:rPr>
              <a:t>25</a:t>
            </a:r>
            <a:endParaRPr lang="zh-CN" altLang="en-US" sz="3200" dirty="0">
              <a:solidFill>
                <a:srgbClr val="FF0000"/>
              </a:solidFill>
            </a:endParaRPr>
          </a:p>
        </p:txBody>
      </p:sp>
      <p:cxnSp>
        <p:nvCxnSpPr>
          <p:cNvPr id="17" name="直接连接符 16"/>
          <p:cNvCxnSpPr>
            <a:stCxn id="9" idx="3"/>
            <a:endCxn id="2" idx="0"/>
          </p:cNvCxnSpPr>
          <p:nvPr/>
        </p:nvCxnSpPr>
        <p:spPr>
          <a:xfrm flipH="1">
            <a:off x="2208027" y="4536749"/>
            <a:ext cx="246865" cy="5314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 idx="5"/>
            <a:endCxn id="5" idx="0"/>
          </p:cNvCxnSpPr>
          <p:nvPr/>
        </p:nvCxnSpPr>
        <p:spPr>
          <a:xfrm>
            <a:off x="2911006" y="4536749"/>
            <a:ext cx="328380" cy="5314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6" idx="0"/>
          </p:cNvCxnSpPr>
          <p:nvPr/>
        </p:nvCxnSpPr>
        <p:spPr>
          <a:xfrm>
            <a:off x="3633898" y="3479845"/>
            <a:ext cx="402930" cy="5002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9" idx="0"/>
          </p:cNvCxnSpPr>
          <p:nvPr/>
        </p:nvCxnSpPr>
        <p:spPr>
          <a:xfrm flipH="1">
            <a:off x="2682949" y="3496331"/>
            <a:ext cx="515679" cy="483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3" idx="3"/>
            <a:endCxn id="10" idx="7"/>
          </p:cNvCxnSpPr>
          <p:nvPr/>
        </p:nvCxnSpPr>
        <p:spPr>
          <a:xfrm flipH="1">
            <a:off x="3619843" y="2036195"/>
            <a:ext cx="1145070" cy="9856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3" idx="5"/>
            <a:endCxn id="12" idx="1"/>
          </p:cNvCxnSpPr>
          <p:nvPr/>
        </p:nvCxnSpPr>
        <p:spPr>
          <a:xfrm>
            <a:off x="5221027" y="2036195"/>
            <a:ext cx="923363" cy="9371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2" idx="5"/>
            <a:endCxn id="11" idx="0"/>
          </p:cNvCxnSpPr>
          <p:nvPr/>
        </p:nvCxnSpPr>
        <p:spPr>
          <a:xfrm>
            <a:off x="6600504" y="3434507"/>
            <a:ext cx="416985" cy="5456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8" idx="0"/>
          </p:cNvCxnSpPr>
          <p:nvPr/>
        </p:nvCxnSpPr>
        <p:spPr>
          <a:xfrm flipH="1">
            <a:off x="5610447" y="3429000"/>
            <a:ext cx="524982" cy="5511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8" grpId="0" animBg="1"/>
      <p:bldP spid="9" grpId="0" animBg="1"/>
      <p:bldP spid="10" grpId="0" animBg="1"/>
      <p:bldP spid="11" grpId="0" animBg="1"/>
      <p:bldP spid="12" grpId="0" animBg="1"/>
      <p:bldP spid="13" grpId="0" animBg="1"/>
      <p:bldP spid="4"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rPr>
              <a:t>6.5.1 </a:t>
            </a:r>
            <a:r>
              <a:rPr lang="zh-CN" altLang="en-US" sz="3600" b="1" dirty="0">
                <a:solidFill>
                  <a:schemeClr val="bg1"/>
                </a:solidFill>
              </a:rPr>
              <a:t>哈夫曼树</a:t>
            </a:r>
            <a:endParaRPr lang="zh-CN" altLang="en-US" sz="3600" b="1" dirty="0">
              <a:solidFill>
                <a:schemeClr val="bg1"/>
              </a:solidFill>
            </a:endParaRPr>
          </a:p>
        </p:txBody>
      </p:sp>
      <p:sp>
        <p:nvSpPr>
          <p:cNvPr id="3" name="文本框 2"/>
          <p:cNvSpPr txBox="1"/>
          <p:nvPr/>
        </p:nvSpPr>
        <p:spPr>
          <a:xfrm>
            <a:off x="1280235" y="1557093"/>
            <a:ext cx="4339650" cy="3318409"/>
          </a:xfrm>
          <a:prstGeom prst="rect">
            <a:avLst/>
          </a:prstGeom>
          <a:noFill/>
        </p:spPr>
        <p:txBody>
          <a:bodyPr wrap="none" rtlCol="0">
            <a:spAutoFit/>
          </a:bodyPr>
          <a:lstStyle/>
          <a:p>
            <a:pPr>
              <a:lnSpc>
                <a:spcPct val="150000"/>
              </a:lnSpc>
            </a:pPr>
            <a:r>
              <a:rPr lang="zh-CN" altLang="en-US" sz="3600" b="1" dirty="0">
                <a:latin typeface="微软雅黑" panose="020B0503020204020204" pitchFamily="34" charset="-122"/>
                <a:ea typeface="微软雅黑" panose="020B0503020204020204" pitchFamily="34" charset="-122"/>
              </a:rPr>
              <a:t>哈夫曼树的基本概念</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latin typeface="微软雅黑" panose="020B0503020204020204" pitchFamily="34" charset="-122"/>
                <a:ea typeface="微软雅黑" panose="020B0503020204020204" pitchFamily="34" charset="-122"/>
              </a:rPr>
              <a:t>构造哈夫曼树</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solidFill>
                  <a:srgbClr val="FF0000"/>
                </a:solidFill>
                <a:latin typeface="微软雅黑" panose="020B0503020204020204" pitchFamily="34" charset="-122"/>
                <a:ea typeface="微软雅黑" panose="020B0503020204020204" pitchFamily="34" charset="-122"/>
              </a:rPr>
              <a:t>哈夫曼树的类型定义</a:t>
            </a:r>
            <a:endParaRPr lang="en-US" altLang="zh-CN" sz="36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3600" b="1" dirty="0">
                <a:latin typeface="微软雅黑" panose="020B0503020204020204" pitchFamily="34" charset="-122"/>
                <a:ea typeface="微软雅黑" panose="020B0503020204020204" pitchFamily="34" charset="-122"/>
              </a:rPr>
              <a:t>哈夫曼树的算法实现</a:t>
            </a:r>
            <a:endParaRPr lang="en-US" altLang="zh-CN" sz="36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F0000"/>
                                      </p:to>
                                    </p:animClr>
                                    <p:animClr clrSpc="rgb" dir="cw">
                                      <p:cBhvr>
                                        <p:cTn id="7" dur="500" fill="hold"/>
                                        <p:tgtEl>
                                          <p:spTgt spid="3">
                                            <p:txEl>
                                              <p:pRg st="0" end="0"/>
                                            </p:txEl>
                                          </p:spTgt>
                                        </p:tgtEl>
                                        <p:attrNameLst>
                                          <p:attrName>fillcolor</p:attrName>
                                        </p:attrNameLst>
                                      </p:cBhvr>
                                      <p:to>
                                        <a:srgbClr val="FF000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rgbClr val="FF0000"/>
                                      </p:to>
                                    </p:animClr>
                                    <p:animClr clrSpc="rgb" dir="cw">
                                      <p:cBhvr>
                                        <p:cTn id="14" dur="500" fill="hold"/>
                                        <p:tgtEl>
                                          <p:spTgt spid="3">
                                            <p:txEl>
                                              <p:pRg st="1" end="1"/>
                                            </p:txEl>
                                          </p:spTgt>
                                        </p:tgtEl>
                                        <p:attrNameLst>
                                          <p:attrName>fillcolor</p:attrName>
                                        </p:attrNameLst>
                                      </p:cBhvr>
                                      <p:to>
                                        <a:srgbClr val="FF0000"/>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2" end="2"/>
                                            </p:txEl>
                                          </p:spTgt>
                                        </p:tgtEl>
                                        <p:attrNameLst>
                                          <p:attrName>style.color</p:attrName>
                                        </p:attrNameLst>
                                      </p:cBhvr>
                                      <p:to>
                                        <a:srgbClr val="FF0000"/>
                                      </p:to>
                                    </p:animClr>
                                    <p:animClr clrSpc="rgb" dir="cw">
                                      <p:cBhvr>
                                        <p:cTn id="21" dur="500" fill="hold"/>
                                        <p:tgtEl>
                                          <p:spTgt spid="3">
                                            <p:txEl>
                                              <p:pRg st="2" end="2"/>
                                            </p:txEl>
                                          </p:spTgt>
                                        </p:tgtEl>
                                        <p:attrNameLst>
                                          <p:attrName>fillcolor</p:attrName>
                                        </p:attrNameLst>
                                      </p:cBhvr>
                                      <p:to>
                                        <a:srgbClr val="FF0000"/>
                                      </p:to>
                                    </p:animClr>
                                    <p:set>
                                      <p:cBhvr>
                                        <p:cTn id="22" dur="500" fill="hold"/>
                                        <p:tgtEl>
                                          <p:spTgt spid="3">
                                            <p:txEl>
                                              <p:pRg st="2" end="2"/>
                                            </p:txEl>
                                          </p:spTgt>
                                        </p:tgtEl>
                                        <p:attrNameLst>
                                          <p:attrName>fill.type</p:attrName>
                                        </p:attrNameLst>
                                      </p:cBhvr>
                                      <p:to>
                                        <p:strVal val="solid"/>
                                      </p:to>
                                    </p:set>
                                    <p:set>
                                      <p:cBhvr>
                                        <p:cTn id="23" dur="500" fill="hold"/>
                                        <p:tgtEl>
                                          <p:spTgt spid="3">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3">
                                            <p:txEl>
                                              <p:pRg st="3" end="3"/>
                                            </p:txEl>
                                          </p:spTgt>
                                        </p:tgtEl>
                                        <p:attrNameLst>
                                          <p:attrName>style.color</p:attrName>
                                        </p:attrNameLst>
                                      </p:cBhvr>
                                      <p:to>
                                        <a:srgbClr val="FF0000"/>
                                      </p:to>
                                    </p:animClr>
                                    <p:animClr clrSpc="rgb" dir="cw">
                                      <p:cBhvr>
                                        <p:cTn id="28" dur="500" fill="hold"/>
                                        <p:tgtEl>
                                          <p:spTgt spid="3">
                                            <p:txEl>
                                              <p:pRg st="3" end="3"/>
                                            </p:txEl>
                                          </p:spTgt>
                                        </p:tgtEl>
                                        <p:attrNameLst>
                                          <p:attrName>fillcolor</p:attrName>
                                        </p:attrNameLst>
                                      </p:cBhvr>
                                      <p:to>
                                        <a:srgbClr val="FF0000"/>
                                      </p:to>
                                    </p:animClr>
                                    <p:set>
                                      <p:cBhvr>
                                        <p:cTn id="29" dur="500" fill="hold"/>
                                        <p:tgtEl>
                                          <p:spTgt spid="3">
                                            <p:txEl>
                                              <p:pRg st="3" end="3"/>
                                            </p:txEl>
                                          </p:spTgt>
                                        </p:tgtEl>
                                        <p:attrNameLst>
                                          <p:attrName>fill.type</p:attrName>
                                        </p:attrNameLst>
                                      </p:cBhvr>
                                      <p:to>
                                        <p:strVal val="solid"/>
                                      </p:to>
                                    </p:set>
                                    <p:set>
                                      <p:cBhvr>
                                        <p:cTn id="30"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444925" y="136524"/>
            <a:ext cx="8380097" cy="4632871"/>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哈夫曼树的类型定义</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由于哈夫曼树中没有度为</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的结点，则一棵有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n</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个叶子的哈夫曼树共有 </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2n-1 </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个结点，可用一个大小为 </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2n-1</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的一维数组来存放各个结点。</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每个结点同时还包含着其双亲信息和孩子结点信息，构成一个</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静态三叉链表</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结点结构：     类型定义：</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p:graphicFrame>
        <p:nvGraphicFramePr>
          <p:cNvPr id="2" name="表格 3"/>
          <p:cNvGraphicFramePr>
            <a:graphicFrameLocks noGrp="1"/>
          </p:cNvGraphicFramePr>
          <p:nvPr/>
        </p:nvGraphicFramePr>
        <p:xfrm>
          <a:off x="1199263" y="5479902"/>
          <a:ext cx="6477444" cy="552302"/>
        </p:xfrm>
        <a:graphic>
          <a:graphicData uri="http://schemas.openxmlformats.org/drawingml/2006/table">
            <a:tbl>
              <a:tblPr firstRow="1" bandRow="1">
                <a:tableStyleId>{5940675A-B579-460E-94D1-54222C63F5DA}</a:tableStyleId>
              </a:tblPr>
              <a:tblGrid>
                <a:gridCol w="1619361"/>
                <a:gridCol w="1619361"/>
                <a:gridCol w="1619361"/>
                <a:gridCol w="1619361"/>
              </a:tblGrid>
              <a:tr h="552302">
                <a:tc>
                  <a:txBody>
                    <a:bodyPr/>
                    <a:lstStyle/>
                    <a:p>
                      <a:pPr algn="ctr"/>
                      <a:r>
                        <a:rPr lang="en-US" altLang="zh-CN" sz="2400" dirty="0">
                          <a:latin typeface="微软雅黑" panose="020B0503020204020204" pitchFamily="34" charset="-122"/>
                          <a:ea typeface="微软雅黑" panose="020B0503020204020204" pitchFamily="34" charset="-122"/>
                        </a:rPr>
                        <a:t>Weight</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en-US" altLang="zh-CN" sz="2400" dirty="0">
                          <a:latin typeface="微软雅黑" panose="020B0503020204020204" pitchFamily="34" charset="-122"/>
                          <a:ea typeface="微软雅黑" panose="020B0503020204020204" pitchFamily="34" charset="-122"/>
                        </a:rPr>
                        <a:t>Parent</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en-US" altLang="zh-CN" sz="2400" dirty="0" err="1">
                          <a:latin typeface="微软雅黑" panose="020B0503020204020204" pitchFamily="34" charset="-122"/>
                          <a:ea typeface="微软雅黑" panose="020B0503020204020204" pitchFamily="34" charset="-122"/>
                        </a:rPr>
                        <a:t>LChild</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gn="ctr"/>
                      <a:r>
                        <a:rPr lang="en-US" altLang="zh-CN" sz="2400" dirty="0" err="1">
                          <a:latin typeface="微软雅黑" panose="020B0503020204020204" pitchFamily="34" charset="-122"/>
                          <a:ea typeface="微软雅黑" panose="020B0503020204020204" pitchFamily="34" charset="-122"/>
                        </a:rPr>
                        <a:t>RChild</a:t>
                      </a:r>
                      <a:endParaRPr lang="zh-CN" altLang="en-US" sz="2400" dirty="0">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457282" y="68561"/>
            <a:ext cx="8380097" cy="4247317"/>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哈夫曼树的类型定义</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由于哈夫曼树中没有度为</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的结点，则一棵有</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n</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个叶子的哈夫曼树共有 </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2n-1 </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个结点，可用一个大小为 </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2n-1</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的一维数组来存放各个结点。</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每个结点同时还包含着其双亲信息和孩子结点信息，构成一个</a:t>
            </a:r>
            <a:r>
              <a:rPr lang="zh-CN" altLang="en-US" sz="24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静态三叉链表</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哈夫曼树的类型定义：</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6" name="文本框 5"/>
          <p:cNvSpPr txBox="1"/>
          <p:nvPr/>
        </p:nvSpPr>
        <p:spPr>
          <a:xfrm>
            <a:off x="729334" y="4383841"/>
            <a:ext cx="6882428" cy="2462213"/>
          </a:xfrm>
          <a:prstGeom prst="rect">
            <a:avLst/>
          </a:prstGeom>
          <a:noFill/>
        </p:spPr>
        <p:txBody>
          <a:bodyPr wrap="square">
            <a:spAutoFit/>
          </a:bodyPr>
          <a:lstStyle/>
          <a:p>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#define N  20</a:t>
            </a:r>
            <a:endParaRPr lang="en-US" altLang="zh-CN" sz="22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#define M  </a:t>
            </a:r>
            <a:r>
              <a:rPr lang="zh-CN" altLang="en-US" sz="2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2*N-1</a:t>
            </a:r>
            <a:r>
              <a:rPr lang="zh-CN" altLang="en-US" sz="22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2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200" dirty="0" err="1">
                <a:latin typeface="微软雅黑" panose="020B0503020204020204" pitchFamily="34" charset="-122"/>
                <a:ea typeface="微软雅黑" panose="020B0503020204020204" pitchFamily="34" charset="-122"/>
                <a:sym typeface="Wingdings 2" panose="05020102010507070707" pitchFamily="18" charset="2"/>
              </a:rPr>
              <a:t>typedef</a:t>
            </a:r>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 struct {</a:t>
            </a:r>
            <a:endParaRPr lang="en-US" altLang="zh-CN" sz="22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      int weight;</a:t>
            </a:r>
            <a:endParaRPr lang="en-US" altLang="zh-CN" sz="22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      int parent, </a:t>
            </a:r>
            <a:r>
              <a:rPr lang="en-US" altLang="zh-CN" sz="2200" dirty="0" err="1">
                <a:latin typeface="微软雅黑" panose="020B0503020204020204" pitchFamily="34" charset="-122"/>
                <a:ea typeface="微软雅黑" panose="020B0503020204020204" pitchFamily="34" charset="-122"/>
                <a:sym typeface="Wingdings 2" panose="05020102010507070707" pitchFamily="18" charset="2"/>
              </a:rPr>
              <a:t>LChild</a:t>
            </a:r>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200" dirty="0" err="1">
                <a:latin typeface="微软雅黑" panose="020B0503020204020204" pitchFamily="34" charset="-122"/>
                <a:ea typeface="微软雅黑" panose="020B0503020204020204" pitchFamily="34" charset="-122"/>
                <a:sym typeface="Wingdings 2" panose="05020102010507070707" pitchFamily="18" charset="2"/>
              </a:rPr>
              <a:t>RChild</a:t>
            </a:r>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sz="22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200" dirty="0" err="1">
                <a:latin typeface="微软雅黑" panose="020B0503020204020204" pitchFamily="34" charset="-122"/>
                <a:ea typeface="微软雅黑" panose="020B0503020204020204" pitchFamily="34" charset="-122"/>
                <a:sym typeface="Wingdings 2" panose="05020102010507070707" pitchFamily="18" charset="2"/>
              </a:rPr>
              <a:t>HTNode</a:t>
            </a:r>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200" dirty="0" err="1">
                <a:latin typeface="微软雅黑" panose="020B0503020204020204" pitchFamily="34" charset="-122"/>
                <a:ea typeface="微软雅黑" panose="020B0503020204020204" pitchFamily="34" charset="-122"/>
                <a:sym typeface="Wingdings 2" panose="05020102010507070707" pitchFamily="18" charset="2"/>
              </a:rPr>
              <a:t>HuffmanTree</a:t>
            </a:r>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[M+1];   /*</a:t>
            </a:r>
            <a:r>
              <a:rPr lang="zh-CN" altLang="en-US" sz="2200" dirty="0">
                <a:latin typeface="微软雅黑" panose="020B0503020204020204" pitchFamily="34" charset="-122"/>
                <a:ea typeface="微软雅黑" panose="020B0503020204020204" pitchFamily="34" charset="-122"/>
                <a:sym typeface="Wingdings 2" panose="05020102010507070707" pitchFamily="18" charset="2"/>
              </a:rPr>
              <a:t>哈夫曼树是一个结构数组类型，</a:t>
            </a:r>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0</a:t>
            </a:r>
            <a:r>
              <a:rPr lang="zh-CN" altLang="en-US" sz="2200" dirty="0">
                <a:latin typeface="微软雅黑" panose="020B0503020204020204" pitchFamily="34" charset="-122"/>
                <a:ea typeface="微软雅黑" panose="020B0503020204020204" pitchFamily="34" charset="-122"/>
                <a:sym typeface="Wingdings 2" panose="05020102010507070707" pitchFamily="18" charset="2"/>
              </a:rPr>
              <a:t>号单元不用</a:t>
            </a:r>
            <a:r>
              <a:rPr lang="en-US" altLang="zh-CN" sz="22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200" dirty="0">
              <a:latin typeface="微软雅黑" panose="020B0503020204020204" pitchFamily="34" charset="-122"/>
              <a:ea typeface="微软雅黑" panose="020B0503020204020204" pitchFamily="34" charset="-122"/>
              <a:sym typeface="Wingdings 2" panose="05020102010507070707" pitchFamily="18" charset="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rPr>
              <a:t>6.5.1 </a:t>
            </a:r>
            <a:r>
              <a:rPr lang="zh-CN" altLang="en-US" sz="3600" b="1" dirty="0">
                <a:solidFill>
                  <a:schemeClr val="bg1"/>
                </a:solidFill>
              </a:rPr>
              <a:t>哈夫曼树</a:t>
            </a:r>
            <a:endParaRPr lang="zh-CN" altLang="en-US" sz="3600" b="1" dirty="0">
              <a:solidFill>
                <a:schemeClr val="bg1"/>
              </a:solidFill>
            </a:endParaRPr>
          </a:p>
        </p:txBody>
      </p:sp>
      <p:sp>
        <p:nvSpPr>
          <p:cNvPr id="3" name="文本框 2"/>
          <p:cNvSpPr txBox="1"/>
          <p:nvPr/>
        </p:nvSpPr>
        <p:spPr>
          <a:xfrm>
            <a:off x="1280235" y="1557093"/>
            <a:ext cx="4339650" cy="3318409"/>
          </a:xfrm>
          <a:prstGeom prst="rect">
            <a:avLst/>
          </a:prstGeom>
          <a:noFill/>
        </p:spPr>
        <p:txBody>
          <a:bodyPr wrap="none" rtlCol="0">
            <a:spAutoFit/>
          </a:bodyPr>
          <a:lstStyle/>
          <a:p>
            <a:pPr>
              <a:lnSpc>
                <a:spcPct val="150000"/>
              </a:lnSpc>
            </a:pPr>
            <a:r>
              <a:rPr lang="zh-CN" altLang="en-US" sz="3600" b="1" dirty="0">
                <a:latin typeface="微软雅黑" panose="020B0503020204020204" pitchFamily="34" charset="-122"/>
                <a:ea typeface="微软雅黑" panose="020B0503020204020204" pitchFamily="34" charset="-122"/>
              </a:rPr>
              <a:t>哈夫曼树的基本概念</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latin typeface="微软雅黑" panose="020B0503020204020204" pitchFamily="34" charset="-122"/>
                <a:ea typeface="微软雅黑" panose="020B0503020204020204" pitchFamily="34" charset="-122"/>
              </a:rPr>
              <a:t>构造哈夫曼树</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latin typeface="微软雅黑" panose="020B0503020204020204" pitchFamily="34" charset="-122"/>
                <a:ea typeface="微软雅黑" panose="020B0503020204020204" pitchFamily="34" charset="-122"/>
              </a:rPr>
              <a:t>哈夫曼树的类型定义</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solidFill>
                  <a:srgbClr val="FF0000"/>
                </a:solidFill>
                <a:latin typeface="微软雅黑" panose="020B0503020204020204" pitchFamily="34" charset="-122"/>
                <a:ea typeface="微软雅黑" panose="020B0503020204020204" pitchFamily="34" charset="-122"/>
              </a:rPr>
              <a:t>哈夫曼树的算法实现</a:t>
            </a:r>
            <a:endParaRPr lang="en-US" altLang="zh-CN" sz="3600" b="1"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F0000"/>
                                      </p:to>
                                    </p:animClr>
                                    <p:animClr clrSpc="rgb" dir="cw">
                                      <p:cBhvr>
                                        <p:cTn id="7" dur="500" fill="hold"/>
                                        <p:tgtEl>
                                          <p:spTgt spid="3">
                                            <p:txEl>
                                              <p:pRg st="0" end="0"/>
                                            </p:txEl>
                                          </p:spTgt>
                                        </p:tgtEl>
                                        <p:attrNameLst>
                                          <p:attrName>fillcolor</p:attrName>
                                        </p:attrNameLst>
                                      </p:cBhvr>
                                      <p:to>
                                        <a:srgbClr val="FF000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rgbClr val="FF0000"/>
                                      </p:to>
                                    </p:animClr>
                                    <p:animClr clrSpc="rgb" dir="cw">
                                      <p:cBhvr>
                                        <p:cTn id="14" dur="500" fill="hold"/>
                                        <p:tgtEl>
                                          <p:spTgt spid="3">
                                            <p:txEl>
                                              <p:pRg st="1" end="1"/>
                                            </p:txEl>
                                          </p:spTgt>
                                        </p:tgtEl>
                                        <p:attrNameLst>
                                          <p:attrName>fillcolor</p:attrName>
                                        </p:attrNameLst>
                                      </p:cBhvr>
                                      <p:to>
                                        <a:srgbClr val="FF0000"/>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2" end="2"/>
                                            </p:txEl>
                                          </p:spTgt>
                                        </p:tgtEl>
                                        <p:attrNameLst>
                                          <p:attrName>style.color</p:attrName>
                                        </p:attrNameLst>
                                      </p:cBhvr>
                                      <p:to>
                                        <a:srgbClr val="FF0000"/>
                                      </p:to>
                                    </p:animClr>
                                    <p:animClr clrSpc="rgb" dir="cw">
                                      <p:cBhvr>
                                        <p:cTn id="21" dur="500" fill="hold"/>
                                        <p:tgtEl>
                                          <p:spTgt spid="3">
                                            <p:txEl>
                                              <p:pRg st="2" end="2"/>
                                            </p:txEl>
                                          </p:spTgt>
                                        </p:tgtEl>
                                        <p:attrNameLst>
                                          <p:attrName>fillcolor</p:attrName>
                                        </p:attrNameLst>
                                      </p:cBhvr>
                                      <p:to>
                                        <a:srgbClr val="FF0000"/>
                                      </p:to>
                                    </p:animClr>
                                    <p:set>
                                      <p:cBhvr>
                                        <p:cTn id="22" dur="500" fill="hold"/>
                                        <p:tgtEl>
                                          <p:spTgt spid="3">
                                            <p:txEl>
                                              <p:pRg st="2" end="2"/>
                                            </p:txEl>
                                          </p:spTgt>
                                        </p:tgtEl>
                                        <p:attrNameLst>
                                          <p:attrName>fill.type</p:attrName>
                                        </p:attrNameLst>
                                      </p:cBhvr>
                                      <p:to>
                                        <p:strVal val="solid"/>
                                      </p:to>
                                    </p:set>
                                    <p:set>
                                      <p:cBhvr>
                                        <p:cTn id="23" dur="500" fill="hold"/>
                                        <p:tgtEl>
                                          <p:spTgt spid="3">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3">
                                            <p:txEl>
                                              <p:pRg st="3" end="3"/>
                                            </p:txEl>
                                          </p:spTgt>
                                        </p:tgtEl>
                                        <p:attrNameLst>
                                          <p:attrName>style.color</p:attrName>
                                        </p:attrNameLst>
                                      </p:cBhvr>
                                      <p:to>
                                        <a:srgbClr val="FF0000"/>
                                      </p:to>
                                    </p:animClr>
                                    <p:animClr clrSpc="rgb" dir="cw">
                                      <p:cBhvr>
                                        <p:cTn id="28" dur="500" fill="hold"/>
                                        <p:tgtEl>
                                          <p:spTgt spid="3">
                                            <p:txEl>
                                              <p:pRg st="3" end="3"/>
                                            </p:txEl>
                                          </p:spTgt>
                                        </p:tgtEl>
                                        <p:attrNameLst>
                                          <p:attrName>fillcolor</p:attrName>
                                        </p:attrNameLst>
                                      </p:cBhvr>
                                      <p:to>
                                        <a:srgbClr val="FF0000"/>
                                      </p:to>
                                    </p:animClr>
                                    <p:set>
                                      <p:cBhvr>
                                        <p:cTn id="29" dur="500" fill="hold"/>
                                        <p:tgtEl>
                                          <p:spTgt spid="3">
                                            <p:txEl>
                                              <p:pRg st="3" end="3"/>
                                            </p:txEl>
                                          </p:spTgt>
                                        </p:tgtEl>
                                        <p:attrNameLst>
                                          <p:attrName>fill.type</p:attrName>
                                        </p:attrNameLst>
                                      </p:cBhvr>
                                      <p:to>
                                        <p:strVal val="solid"/>
                                      </p:to>
                                    </p:set>
                                    <p:set>
                                      <p:cBhvr>
                                        <p:cTn id="30"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443735" y="95861"/>
            <a:ext cx="8636789" cy="6740307"/>
          </a:xfrm>
          <a:prstGeom prst="rect">
            <a:avLst/>
          </a:prstGeom>
          <a:noFill/>
        </p:spPr>
        <p:txBody>
          <a:bodyPr wrap="square" rtlCol="0">
            <a:spAutoFit/>
          </a:bodyPr>
          <a:lstStyle/>
          <a:p>
            <a:pPr>
              <a:lnSpc>
                <a:spcPct val="150000"/>
              </a:lnSpc>
            </a:pP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Huffmantree</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CrtHuffmanTree</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HuffmanTree</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int</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w[],</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int</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n)</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构造哈夫曼树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[M+1]</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w[] </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存放</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n</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个权值</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for(</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=1;i&lt;=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n;i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 {w[</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],0,0,0};  /*1</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到</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n</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号单元存放叶子结点，初始化</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m=2*n-1;</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for(</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=n+1;i&lt;=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m;i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]={0,0,0,0}; /*n+1</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到</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m</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号单元存放非叶结点，初始化</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初始化完毕，以下是对应算法步骤</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for(</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=n+1;i&lt;=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m;i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创建非叶结点，建哈夫曼树</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    </a:t>
            </a:r>
            <a:r>
              <a:rPr lang="en-US" altLang="zh-CN"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 select </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i-1,&amp;s1, %s2)</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在</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[1]~</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[i-1]</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的范围内选择两个</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parent</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为</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0</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且</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weight</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最小的结点，其序号分别赋值给是</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s1 s2*/</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].weight =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[s1].weight +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[s2].weight;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[s1].</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parernt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[s2].parent=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LChild</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=s1;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RChild</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 s2; </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  /*</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哈夫曼树建立完毕</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308032" y="56707"/>
            <a:ext cx="8339781"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示例：已知权值结合</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{5,2,7,3,8}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构造哈夫曼树</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p:txBody>
      </p:sp>
      <p:pic>
        <p:nvPicPr>
          <p:cNvPr id="19" name="图片 18"/>
          <p:cNvPicPr>
            <a:picLocks noChangeAspect="1"/>
          </p:cNvPicPr>
          <p:nvPr/>
        </p:nvPicPr>
        <p:blipFill>
          <a:blip r:embed="rId1"/>
          <a:stretch>
            <a:fillRect/>
          </a:stretch>
        </p:blipFill>
        <p:spPr>
          <a:xfrm>
            <a:off x="-42945" y="1113952"/>
            <a:ext cx="4051226" cy="3186696"/>
          </a:xfrm>
          <a:prstGeom prst="rect">
            <a:avLst/>
          </a:prstGeom>
        </p:spPr>
      </p:pic>
      <p:graphicFrame>
        <p:nvGraphicFramePr>
          <p:cNvPr id="20" name="表格 21"/>
          <p:cNvGraphicFramePr>
            <a:graphicFrameLocks noGrp="1"/>
          </p:cNvGraphicFramePr>
          <p:nvPr/>
        </p:nvGraphicFramePr>
        <p:xfrm>
          <a:off x="4435127" y="1113952"/>
          <a:ext cx="3962404" cy="5003310"/>
        </p:xfrm>
        <a:graphic>
          <a:graphicData uri="http://schemas.openxmlformats.org/drawingml/2006/table">
            <a:tbl>
              <a:tblPr firstRow="1" bandRow="1">
                <a:tableStyleId>{5940675A-B579-460E-94D1-54222C63F5DA}</a:tableStyleId>
              </a:tblPr>
              <a:tblGrid>
                <a:gridCol w="990601"/>
                <a:gridCol w="990601"/>
                <a:gridCol w="990601"/>
                <a:gridCol w="990601"/>
              </a:tblGrid>
              <a:tr h="500331">
                <a:tc>
                  <a:txBody>
                    <a:bodyPr/>
                    <a:lstStyle/>
                    <a:p>
                      <a:r>
                        <a:rPr lang="en-US" altLang="zh-CN" sz="1800" dirty="0">
                          <a:latin typeface="微软雅黑" panose="020B0503020204020204" pitchFamily="34" charset="-122"/>
                          <a:ea typeface="微软雅黑" panose="020B0503020204020204" pitchFamily="34" charset="-122"/>
                        </a:rPr>
                        <a:t>Weight</a:t>
                      </a:r>
                      <a:endParaRPr lang="zh-CN" altLang="en-US" sz="1800" dirty="0">
                        <a:latin typeface="微软雅黑" panose="020B0503020204020204" pitchFamily="34" charset="-122"/>
                        <a:ea typeface="微软雅黑" panose="020B0503020204020204" pitchFamily="34" charset="-122"/>
                      </a:endParaRPr>
                    </a:p>
                  </a:txBody>
                  <a:tcPr/>
                </a:tc>
                <a:tc>
                  <a:txBody>
                    <a:bodyPr/>
                    <a:lstStyle/>
                    <a:p>
                      <a:r>
                        <a:rPr lang="en-US" altLang="zh-CN" sz="1800" dirty="0">
                          <a:latin typeface="微软雅黑" panose="020B0503020204020204" pitchFamily="34" charset="-122"/>
                          <a:ea typeface="微软雅黑" panose="020B0503020204020204" pitchFamily="34" charset="-122"/>
                        </a:rPr>
                        <a:t>Parent</a:t>
                      </a:r>
                      <a:endParaRPr lang="zh-CN" altLang="en-US" sz="1800" dirty="0">
                        <a:latin typeface="微软雅黑" panose="020B0503020204020204" pitchFamily="34" charset="-122"/>
                        <a:ea typeface="微软雅黑" panose="020B0503020204020204" pitchFamily="34" charset="-122"/>
                      </a:endParaRPr>
                    </a:p>
                  </a:txBody>
                  <a:tcPr/>
                </a:tc>
                <a:tc>
                  <a:txBody>
                    <a:bodyPr/>
                    <a:lstStyle/>
                    <a:p>
                      <a:r>
                        <a:rPr lang="en-US" altLang="zh-CN" sz="1800" dirty="0" err="1">
                          <a:latin typeface="微软雅黑" panose="020B0503020204020204" pitchFamily="34" charset="-122"/>
                          <a:ea typeface="微软雅黑" panose="020B0503020204020204" pitchFamily="34" charset="-122"/>
                        </a:rPr>
                        <a:t>LChild</a:t>
                      </a:r>
                      <a:endParaRPr lang="zh-CN" altLang="en-US" sz="1800" dirty="0">
                        <a:latin typeface="微软雅黑" panose="020B0503020204020204" pitchFamily="34" charset="-122"/>
                        <a:ea typeface="微软雅黑" panose="020B0503020204020204" pitchFamily="34" charset="-122"/>
                      </a:endParaRPr>
                    </a:p>
                  </a:txBody>
                  <a:tcPr/>
                </a:tc>
                <a:tc>
                  <a:txBody>
                    <a:bodyPr/>
                    <a:lstStyle/>
                    <a:p>
                      <a:r>
                        <a:rPr lang="en-US" altLang="zh-CN" sz="1800" dirty="0" err="1">
                          <a:latin typeface="微软雅黑" panose="020B0503020204020204" pitchFamily="34" charset="-122"/>
                          <a:ea typeface="微软雅黑" panose="020B0503020204020204" pitchFamily="34" charset="-122"/>
                        </a:rPr>
                        <a:t>RChild</a:t>
                      </a:r>
                      <a:endParaRPr lang="zh-CN" altLang="en-US" sz="1800" dirty="0">
                        <a:latin typeface="微软雅黑" panose="020B0503020204020204" pitchFamily="34" charset="-122"/>
                        <a:ea typeface="微软雅黑" panose="020B0503020204020204" pitchFamily="34" charset="-122"/>
                      </a:endParaRPr>
                    </a:p>
                  </a:txBody>
                  <a:tcPr/>
                </a:tc>
              </a:tr>
              <a:tr h="500331">
                <a:tc>
                  <a:txBody>
                    <a:bodyPr/>
                    <a:lstStyle/>
                    <a:p>
                      <a:r>
                        <a:rPr lang="en-US" altLang="zh-CN" sz="2400" dirty="0"/>
                        <a:t>2</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r>
                        <a:rPr lang="en-US" altLang="zh-CN" sz="2400" dirty="0"/>
                        <a:t>3</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r>
                        <a:rPr lang="en-US" altLang="zh-CN" sz="2400" dirty="0"/>
                        <a:t>5</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r>
                        <a:rPr lang="en-US" altLang="zh-CN" sz="2400" dirty="0"/>
                        <a:t>7</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r>
                        <a:rPr lang="en-US" altLang="zh-CN" sz="2400" dirty="0"/>
                        <a:t>8</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r>
              <a:tr h="500331">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r>
              <a:tr h="500331">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r>
              <a:tr h="500331">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r>
            </a:tbl>
          </a:graphicData>
        </a:graphic>
      </p:graphicFrame>
      <p:sp>
        <p:nvSpPr>
          <p:cNvPr id="22" name="文本框 21"/>
          <p:cNvSpPr txBox="1"/>
          <p:nvPr/>
        </p:nvSpPr>
        <p:spPr>
          <a:xfrm>
            <a:off x="4073620" y="1505999"/>
            <a:ext cx="333746" cy="4611262"/>
          </a:xfrm>
          <a:prstGeom prst="rect">
            <a:avLst/>
          </a:prstGeom>
          <a:noFill/>
        </p:spPr>
        <p:txBody>
          <a:bodyPr wrap="none" rtlCol="0">
            <a:spAutoFit/>
          </a:bodyPr>
          <a:lstStyle/>
          <a:p>
            <a:pPr>
              <a:lnSpc>
                <a:spcPct val="150000"/>
              </a:lnSpc>
            </a:pPr>
            <a:r>
              <a:rPr lang="en-US" altLang="zh-CN" sz="2200" dirty="0"/>
              <a:t>1</a:t>
            </a:r>
            <a:endParaRPr lang="en-US" altLang="zh-CN" sz="2200" dirty="0"/>
          </a:p>
          <a:p>
            <a:pPr>
              <a:lnSpc>
                <a:spcPct val="150000"/>
              </a:lnSpc>
            </a:pPr>
            <a:r>
              <a:rPr lang="en-US" altLang="zh-CN" sz="2200" dirty="0"/>
              <a:t>2</a:t>
            </a:r>
            <a:endParaRPr lang="en-US" altLang="zh-CN" sz="2200" dirty="0"/>
          </a:p>
          <a:p>
            <a:pPr>
              <a:lnSpc>
                <a:spcPct val="150000"/>
              </a:lnSpc>
            </a:pPr>
            <a:r>
              <a:rPr lang="en-US" altLang="zh-CN" sz="2200" dirty="0"/>
              <a:t>3</a:t>
            </a:r>
            <a:endParaRPr lang="en-US" altLang="zh-CN" sz="2200" dirty="0"/>
          </a:p>
          <a:p>
            <a:pPr>
              <a:lnSpc>
                <a:spcPct val="150000"/>
              </a:lnSpc>
            </a:pPr>
            <a:r>
              <a:rPr lang="en-US" altLang="zh-CN" sz="2200" dirty="0"/>
              <a:t>4</a:t>
            </a:r>
            <a:endParaRPr lang="en-US" altLang="zh-CN" sz="2200" dirty="0"/>
          </a:p>
          <a:p>
            <a:pPr>
              <a:lnSpc>
                <a:spcPct val="150000"/>
              </a:lnSpc>
            </a:pPr>
            <a:r>
              <a:rPr lang="en-US" altLang="zh-CN" sz="2200" dirty="0"/>
              <a:t>5</a:t>
            </a:r>
            <a:endParaRPr lang="en-US" altLang="zh-CN" sz="2200" dirty="0"/>
          </a:p>
          <a:p>
            <a:pPr>
              <a:lnSpc>
                <a:spcPct val="150000"/>
              </a:lnSpc>
            </a:pPr>
            <a:r>
              <a:rPr lang="en-US" altLang="zh-CN" sz="2200" dirty="0"/>
              <a:t>6</a:t>
            </a:r>
            <a:endParaRPr lang="en-US" altLang="zh-CN" sz="2200" dirty="0"/>
          </a:p>
          <a:p>
            <a:pPr>
              <a:lnSpc>
                <a:spcPct val="150000"/>
              </a:lnSpc>
            </a:pPr>
            <a:r>
              <a:rPr lang="en-US" altLang="zh-CN" sz="2200" dirty="0"/>
              <a:t>7</a:t>
            </a:r>
            <a:endParaRPr lang="en-US" altLang="zh-CN" sz="2200" dirty="0"/>
          </a:p>
          <a:p>
            <a:pPr>
              <a:lnSpc>
                <a:spcPct val="150000"/>
              </a:lnSpc>
            </a:pPr>
            <a:r>
              <a:rPr lang="en-US" altLang="zh-CN" sz="2200" dirty="0"/>
              <a:t>8</a:t>
            </a:r>
            <a:endParaRPr lang="en-US" altLang="zh-CN" sz="2200" dirty="0"/>
          </a:p>
          <a:p>
            <a:pPr>
              <a:lnSpc>
                <a:spcPct val="150000"/>
              </a:lnSpc>
            </a:pPr>
            <a:r>
              <a:rPr lang="en-US" altLang="zh-CN" sz="2200" dirty="0"/>
              <a:t>9</a:t>
            </a:r>
            <a:endParaRPr lang="zh-CN" altLang="en-US" sz="2200" dirty="0"/>
          </a:p>
        </p:txBody>
      </p:sp>
      <p:sp>
        <p:nvSpPr>
          <p:cNvPr id="2" name="右大括号 1"/>
          <p:cNvSpPr/>
          <p:nvPr/>
        </p:nvSpPr>
        <p:spPr>
          <a:xfrm>
            <a:off x="8359057" y="1672225"/>
            <a:ext cx="444674" cy="2386208"/>
          </a:xfrm>
          <a:prstGeom prst="rightBrace">
            <a:avLst>
              <a:gd name="adj1" fmla="val 19601"/>
              <a:gd name="adj2" fmla="val 5288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p:cNvSpPr/>
          <p:nvPr/>
        </p:nvSpPr>
        <p:spPr>
          <a:xfrm>
            <a:off x="8342125" y="4229622"/>
            <a:ext cx="444674" cy="1839238"/>
          </a:xfrm>
          <a:prstGeom prst="rightBrace">
            <a:avLst>
              <a:gd name="adj1" fmla="val 19601"/>
              <a:gd name="adj2" fmla="val 5288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8672865" y="2143815"/>
            <a:ext cx="357201" cy="1754326"/>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sym typeface="Wingdings 2" panose="05020102010507070707" pitchFamily="18" charset="2"/>
              </a:rPr>
              <a:t>n</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个叶子结点</a:t>
            </a:r>
            <a:endParaRPr lang="zh-CN" altLang="en-US" dirty="0"/>
          </a:p>
        </p:txBody>
      </p:sp>
      <p:sp>
        <p:nvSpPr>
          <p:cNvPr id="11" name="文本框 10"/>
          <p:cNvSpPr txBox="1"/>
          <p:nvPr/>
        </p:nvSpPr>
        <p:spPr>
          <a:xfrm>
            <a:off x="8635287" y="4170112"/>
            <a:ext cx="687971" cy="2031325"/>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sym typeface="Wingdings 2" panose="05020102010507070707" pitchFamily="18" charset="2"/>
              </a:rPr>
              <a:t>n-1</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个</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非</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叶</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子</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结</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点</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308032" y="56707"/>
            <a:ext cx="8339781"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示例：已知权值结合</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{5,2,7,3,8}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构造哈夫曼树</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p:txBody>
      </p:sp>
      <p:pic>
        <p:nvPicPr>
          <p:cNvPr id="19" name="图片 18"/>
          <p:cNvPicPr>
            <a:picLocks noChangeAspect="1"/>
          </p:cNvPicPr>
          <p:nvPr/>
        </p:nvPicPr>
        <p:blipFill>
          <a:blip r:embed="rId1"/>
          <a:stretch>
            <a:fillRect/>
          </a:stretch>
        </p:blipFill>
        <p:spPr>
          <a:xfrm>
            <a:off x="-42945" y="1113952"/>
            <a:ext cx="4051226" cy="3186696"/>
          </a:xfrm>
          <a:prstGeom prst="rect">
            <a:avLst/>
          </a:prstGeom>
        </p:spPr>
      </p:pic>
      <p:graphicFrame>
        <p:nvGraphicFramePr>
          <p:cNvPr id="20" name="表格 21"/>
          <p:cNvGraphicFramePr>
            <a:graphicFrameLocks noGrp="1"/>
          </p:cNvGraphicFramePr>
          <p:nvPr/>
        </p:nvGraphicFramePr>
        <p:xfrm>
          <a:off x="4435127" y="1113952"/>
          <a:ext cx="3962404" cy="5003310"/>
        </p:xfrm>
        <a:graphic>
          <a:graphicData uri="http://schemas.openxmlformats.org/drawingml/2006/table">
            <a:tbl>
              <a:tblPr firstRow="1" bandRow="1">
                <a:tableStyleId>{5940675A-B579-460E-94D1-54222C63F5DA}</a:tableStyleId>
              </a:tblPr>
              <a:tblGrid>
                <a:gridCol w="990601"/>
                <a:gridCol w="990601"/>
                <a:gridCol w="990601"/>
                <a:gridCol w="990601"/>
              </a:tblGrid>
              <a:tr h="500331">
                <a:tc>
                  <a:txBody>
                    <a:bodyPr/>
                    <a:lstStyle/>
                    <a:p>
                      <a:r>
                        <a:rPr lang="en-US" altLang="zh-CN" sz="1800" dirty="0">
                          <a:latin typeface="微软雅黑" panose="020B0503020204020204" pitchFamily="34" charset="-122"/>
                          <a:ea typeface="微软雅黑" panose="020B0503020204020204" pitchFamily="34" charset="-122"/>
                        </a:rPr>
                        <a:t>Weight</a:t>
                      </a:r>
                      <a:endParaRPr lang="zh-CN" altLang="en-US" sz="1800" dirty="0">
                        <a:latin typeface="微软雅黑" panose="020B0503020204020204" pitchFamily="34" charset="-122"/>
                        <a:ea typeface="微软雅黑" panose="020B0503020204020204" pitchFamily="34" charset="-122"/>
                      </a:endParaRPr>
                    </a:p>
                  </a:txBody>
                  <a:tcPr/>
                </a:tc>
                <a:tc>
                  <a:txBody>
                    <a:bodyPr/>
                    <a:lstStyle/>
                    <a:p>
                      <a:r>
                        <a:rPr lang="en-US" altLang="zh-CN" sz="1800" dirty="0">
                          <a:latin typeface="微软雅黑" panose="020B0503020204020204" pitchFamily="34" charset="-122"/>
                          <a:ea typeface="微软雅黑" panose="020B0503020204020204" pitchFamily="34" charset="-122"/>
                        </a:rPr>
                        <a:t>Parent</a:t>
                      </a:r>
                      <a:endParaRPr lang="zh-CN" altLang="en-US" sz="1800" dirty="0">
                        <a:latin typeface="微软雅黑" panose="020B0503020204020204" pitchFamily="34" charset="-122"/>
                        <a:ea typeface="微软雅黑" panose="020B0503020204020204" pitchFamily="34" charset="-122"/>
                      </a:endParaRPr>
                    </a:p>
                  </a:txBody>
                  <a:tcPr/>
                </a:tc>
                <a:tc>
                  <a:txBody>
                    <a:bodyPr/>
                    <a:lstStyle/>
                    <a:p>
                      <a:r>
                        <a:rPr lang="en-US" altLang="zh-CN" sz="1800" dirty="0" err="1">
                          <a:latin typeface="微软雅黑" panose="020B0503020204020204" pitchFamily="34" charset="-122"/>
                          <a:ea typeface="微软雅黑" panose="020B0503020204020204" pitchFamily="34" charset="-122"/>
                        </a:rPr>
                        <a:t>LChild</a:t>
                      </a:r>
                      <a:endParaRPr lang="zh-CN" altLang="en-US" sz="1800" dirty="0">
                        <a:latin typeface="微软雅黑" panose="020B0503020204020204" pitchFamily="34" charset="-122"/>
                        <a:ea typeface="微软雅黑" panose="020B0503020204020204" pitchFamily="34" charset="-122"/>
                      </a:endParaRPr>
                    </a:p>
                  </a:txBody>
                  <a:tcPr/>
                </a:tc>
                <a:tc>
                  <a:txBody>
                    <a:bodyPr/>
                    <a:lstStyle/>
                    <a:p>
                      <a:r>
                        <a:rPr lang="en-US" altLang="zh-CN" sz="1800" dirty="0" err="1">
                          <a:latin typeface="微软雅黑" panose="020B0503020204020204" pitchFamily="34" charset="-122"/>
                          <a:ea typeface="微软雅黑" panose="020B0503020204020204" pitchFamily="34" charset="-122"/>
                        </a:rPr>
                        <a:t>RChild</a:t>
                      </a:r>
                      <a:endParaRPr lang="zh-CN" altLang="en-US" sz="1800" dirty="0">
                        <a:latin typeface="微软雅黑" panose="020B0503020204020204" pitchFamily="34" charset="-122"/>
                        <a:ea typeface="微软雅黑" panose="020B0503020204020204" pitchFamily="34" charset="-122"/>
                      </a:endParaRPr>
                    </a:p>
                  </a:txBody>
                  <a:tcPr/>
                </a:tc>
              </a:tr>
              <a:tr h="500331">
                <a:tc>
                  <a:txBody>
                    <a:bodyPr/>
                    <a:lstStyle/>
                    <a:p>
                      <a:r>
                        <a:rPr lang="en-US" altLang="zh-CN" sz="2400" dirty="0"/>
                        <a:t>2</a:t>
                      </a:r>
                      <a:endParaRPr lang="zh-CN" altLang="en-US" sz="2400" dirty="0"/>
                    </a:p>
                  </a:txBody>
                  <a:tcPr/>
                </a:tc>
                <a:tc>
                  <a:txBody>
                    <a:bodyPr/>
                    <a:lstStyle/>
                    <a:p>
                      <a:r>
                        <a:rPr lang="en-US" altLang="zh-CN" sz="2400" dirty="0"/>
                        <a:t>6</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r>
                        <a:rPr lang="en-US" altLang="zh-CN" sz="2400" dirty="0"/>
                        <a:t>3</a:t>
                      </a:r>
                      <a:endParaRPr lang="zh-CN" altLang="en-US" sz="2400" dirty="0"/>
                    </a:p>
                  </a:txBody>
                  <a:tcPr/>
                </a:tc>
                <a:tc>
                  <a:txBody>
                    <a:bodyPr/>
                    <a:lstStyle/>
                    <a:p>
                      <a:r>
                        <a:rPr lang="en-US" altLang="zh-CN" sz="2400" dirty="0"/>
                        <a:t>6</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r>
                        <a:rPr lang="en-US" altLang="zh-CN" sz="2400" dirty="0"/>
                        <a:t>5</a:t>
                      </a:r>
                      <a:endParaRPr lang="zh-CN" altLang="en-US" sz="2400" dirty="0"/>
                    </a:p>
                  </a:txBody>
                  <a:tcPr/>
                </a:tc>
                <a:tc>
                  <a:txBody>
                    <a:bodyPr/>
                    <a:lstStyle/>
                    <a:p>
                      <a:r>
                        <a:rPr lang="en-US" altLang="zh-CN" sz="2400" dirty="0"/>
                        <a:t>7</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r>
                        <a:rPr lang="en-US" altLang="zh-CN" sz="2400" dirty="0"/>
                        <a:t>7</a:t>
                      </a:r>
                      <a:endParaRPr lang="zh-CN" altLang="en-US" sz="2400" dirty="0"/>
                    </a:p>
                  </a:txBody>
                  <a:tcPr/>
                </a:tc>
                <a:tc>
                  <a:txBody>
                    <a:bodyPr/>
                    <a:lstStyle/>
                    <a:p>
                      <a:r>
                        <a:rPr lang="en-US" altLang="zh-CN" sz="2400" dirty="0"/>
                        <a:t>8</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r>
                        <a:rPr lang="en-US" altLang="zh-CN" sz="2400" dirty="0"/>
                        <a:t>8</a:t>
                      </a:r>
                      <a:endParaRPr lang="zh-CN" altLang="en-US" sz="2400" dirty="0"/>
                    </a:p>
                  </a:txBody>
                  <a:tcPr/>
                </a:tc>
                <a:tc>
                  <a:txBody>
                    <a:bodyPr/>
                    <a:lstStyle/>
                    <a:p>
                      <a:r>
                        <a:rPr lang="en-US" altLang="zh-CN" sz="2400" dirty="0"/>
                        <a:t>8</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0</a:t>
                      </a:r>
                      <a:endParaRPr lang="zh-CN" altLang="en-US" sz="2400" dirty="0"/>
                    </a:p>
                  </a:txBody>
                  <a:tcPr/>
                </a:tc>
              </a:tr>
              <a:tr h="500331">
                <a:tc>
                  <a:txBody>
                    <a:bodyPr/>
                    <a:lstStyle/>
                    <a:p>
                      <a:r>
                        <a:rPr lang="en-US" altLang="zh-CN" sz="2400" dirty="0"/>
                        <a:t>5</a:t>
                      </a:r>
                      <a:endParaRPr lang="zh-CN" altLang="en-US" sz="2400" dirty="0"/>
                    </a:p>
                  </a:txBody>
                  <a:tcPr/>
                </a:tc>
                <a:tc>
                  <a:txBody>
                    <a:bodyPr/>
                    <a:lstStyle/>
                    <a:p>
                      <a:r>
                        <a:rPr lang="en-US" altLang="zh-CN" sz="2400" dirty="0"/>
                        <a:t>7</a:t>
                      </a:r>
                      <a:endParaRPr lang="zh-CN" altLang="en-US" sz="2400" dirty="0"/>
                    </a:p>
                  </a:txBody>
                  <a:tcPr/>
                </a:tc>
                <a:tc>
                  <a:txBody>
                    <a:bodyPr/>
                    <a:lstStyle/>
                    <a:p>
                      <a:r>
                        <a:rPr lang="en-US" altLang="zh-CN" sz="2400" dirty="0"/>
                        <a:t>1</a:t>
                      </a:r>
                      <a:endParaRPr lang="zh-CN" altLang="en-US" sz="2400" dirty="0"/>
                    </a:p>
                  </a:txBody>
                  <a:tcPr/>
                </a:tc>
                <a:tc>
                  <a:txBody>
                    <a:bodyPr/>
                    <a:lstStyle/>
                    <a:p>
                      <a:r>
                        <a:rPr lang="en-US" altLang="zh-CN" sz="2400" dirty="0"/>
                        <a:t>2</a:t>
                      </a:r>
                      <a:endParaRPr lang="zh-CN" altLang="en-US" sz="2400" dirty="0"/>
                    </a:p>
                  </a:txBody>
                  <a:tcPr/>
                </a:tc>
              </a:tr>
              <a:tr h="500331">
                <a:tc>
                  <a:txBody>
                    <a:bodyPr/>
                    <a:lstStyle/>
                    <a:p>
                      <a:r>
                        <a:rPr lang="en-US" altLang="zh-CN" sz="2400" dirty="0"/>
                        <a:t>10</a:t>
                      </a:r>
                      <a:endParaRPr lang="zh-CN" altLang="en-US" sz="2400" dirty="0"/>
                    </a:p>
                  </a:txBody>
                  <a:tcPr/>
                </a:tc>
                <a:tc>
                  <a:txBody>
                    <a:bodyPr/>
                    <a:lstStyle/>
                    <a:p>
                      <a:r>
                        <a:rPr lang="en-US" altLang="zh-CN" sz="2400" dirty="0"/>
                        <a:t>9</a:t>
                      </a:r>
                      <a:endParaRPr lang="zh-CN" altLang="en-US" sz="2400" dirty="0"/>
                    </a:p>
                  </a:txBody>
                  <a:tcPr/>
                </a:tc>
                <a:tc>
                  <a:txBody>
                    <a:bodyPr/>
                    <a:lstStyle/>
                    <a:p>
                      <a:r>
                        <a:rPr lang="en-US" altLang="zh-CN" sz="2400" dirty="0"/>
                        <a:t>3</a:t>
                      </a:r>
                      <a:endParaRPr lang="zh-CN" altLang="en-US" sz="2400" dirty="0"/>
                    </a:p>
                  </a:txBody>
                  <a:tcPr/>
                </a:tc>
                <a:tc>
                  <a:txBody>
                    <a:bodyPr/>
                    <a:lstStyle/>
                    <a:p>
                      <a:r>
                        <a:rPr lang="en-US" altLang="zh-CN" sz="2400" dirty="0"/>
                        <a:t>6</a:t>
                      </a:r>
                      <a:endParaRPr lang="zh-CN" altLang="en-US" sz="2400" dirty="0"/>
                    </a:p>
                  </a:txBody>
                  <a:tcPr/>
                </a:tc>
              </a:tr>
              <a:tr h="500331">
                <a:tc>
                  <a:txBody>
                    <a:bodyPr/>
                    <a:lstStyle/>
                    <a:p>
                      <a:r>
                        <a:rPr lang="en-US" altLang="zh-CN" sz="2400" dirty="0"/>
                        <a:t>15</a:t>
                      </a:r>
                      <a:endParaRPr lang="zh-CN" altLang="en-US" sz="2400" dirty="0"/>
                    </a:p>
                  </a:txBody>
                  <a:tcPr/>
                </a:tc>
                <a:tc>
                  <a:txBody>
                    <a:bodyPr/>
                    <a:lstStyle/>
                    <a:p>
                      <a:r>
                        <a:rPr lang="en-US" altLang="zh-CN" sz="2400" dirty="0"/>
                        <a:t>9</a:t>
                      </a:r>
                      <a:endParaRPr lang="zh-CN" altLang="en-US" sz="2400" dirty="0"/>
                    </a:p>
                  </a:txBody>
                  <a:tcPr/>
                </a:tc>
                <a:tc>
                  <a:txBody>
                    <a:bodyPr/>
                    <a:lstStyle/>
                    <a:p>
                      <a:r>
                        <a:rPr lang="en-US" altLang="zh-CN" sz="2400" dirty="0"/>
                        <a:t>4</a:t>
                      </a:r>
                      <a:endParaRPr lang="zh-CN" altLang="en-US" sz="2400" dirty="0"/>
                    </a:p>
                  </a:txBody>
                  <a:tcPr/>
                </a:tc>
                <a:tc>
                  <a:txBody>
                    <a:bodyPr/>
                    <a:lstStyle/>
                    <a:p>
                      <a:r>
                        <a:rPr lang="en-US" altLang="zh-CN" sz="2400" dirty="0"/>
                        <a:t>5</a:t>
                      </a:r>
                      <a:endParaRPr lang="zh-CN" altLang="en-US" sz="2400" dirty="0"/>
                    </a:p>
                  </a:txBody>
                  <a:tcPr/>
                </a:tc>
              </a:tr>
              <a:tr h="500331">
                <a:tc>
                  <a:txBody>
                    <a:bodyPr/>
                    <a:lstStyle/>
                    <a:p>
                      <a:r>
                        <a:rPr lang="en-US" altLang="zh-CN" sz="2400" dirty="0"/>
                        <a:t>25</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7</a:t>
                      </a:r>
                      <a:endParaRPr lang="zh-CN" altLang="en-US" sz="2400" dirty="0"/>
                    </a:p>
                  </a:txBody>
                  <a:tcPr/>
                </a:tc>
                <a:tc>
                  <a:txBody>
                    <a:bodyPr/>
                    <a:lstStyle/>
                    <a:p>
                      <a:r>
                        <a:rPr lang="en-US" altLang="zh-CN" sz="2400" dirty="0"/>
                        <a:t>8</a:t>
                      </a:r>
                      <a:endParaRPr lang="zh-CN" altLang="en-US" sz="2400" dirty="0"/>
                    </a:p>
                  </a:txBody>
                  <a:tcPr/>
                </a:tc>
              </a:tr>
            </a:tbl>
          </a:graphicData>
        </a:graphic>
      </p:graphicFrame>
      <p:sp>
        <p:nvSpPr>
          <p:cNvPr id="22" name="文本框 21"/>
          <p:cNvSpPr txBox="1"/>
          <p:nvPr/>
        </p:nvSpPr>
        <p:spPr>
          <a:xfrm>
            <a:off x="4073620" y="1505999"/>
            <a:ext cx="333746" cy="4611262"/>
          </a:xfrm>
          <a:prstGeom prst="rect">
            <a:avLst/>
          </a:prstGeom>
          <a:noFill/>
        </p:spPr>
        <p:txBody>
          <a:bodyPr wrap="none" rtlCol="0">
            <a:spAutoFit/>
          </a:bodyPr>
          <a:lstStyle/>
          <a:p>
            <a:pPr>
              <a:lnSpc>
                <a:spcPct val="150000"/>
              </a:lnSpc>
            </a:pPr>
            <a:r>
              <a:rPr lang="en-US" altLang="zh-CN" sz="2200" dirty="0"/>
              <a:t>1</a:t>
            </a:r>
            <a:endParaRPr lang="en-US" altLang="zh-CN" sz="2200" dirty="0"/>
          </a:p>
          <a:p>
            <a:pPr>
              <a:lnSpc>
                <a:spcPct val="150000"/>
              </a:lnSpc>
            </a:pPr>
            <a:r>
              <a:rPr lang="en-US" altLang="zh-CN" sz="2200" dirty="0"/>
              <a:t>2</a:t>
            </a:r>
            <a:endParaRPr lang="en-US" altLang="zh-CN" sz="2200" dirty="0"/>
          </a:p>
          <a:p>
            <a:pPr>
              <a:lnSpc>
                <a:spcPct val="150000"/>
              </a:lnSpc>
            </a:pPr>
            <a:r>
              <a:rPr lang="en-US" altLang="zh-CN" sz="2200" dirty="0"/>
              <a:t>3</a:t>
            </a:r>
            <a:endParaRPr lang="en-US" altLang="zh-CN" sz="2200" dirty="0"/>
          </a:p>
          <a:p>
            <a:pPr>
              <a:lnSpc>
                <a:spcPct val="150000"/>
              </a:lnSpc>
            </a:pPr>
            <a:r>
              <a:rPr lang="en-US" altLang="zh-CN" sz="2200" dirty="0"/>
              <a:t>4</a:t>
            </a:r>
            <a:endParaRPr lang="en-US" altLang="zh-CN" sz="2200" dirty="0"/>
          </a:p>
          <a:p>
            <a:pPr>
              <a:lnSpc>
                <a:spcPct val="150000"/>
              </a:lnSpc>
            </a:pPr>
            <a:r>
              <a:rPr lang="en-US" altLang="zh-CN" sz="2200" dirty="0"/>
              <a:t>5</a:t>
            </a:r>
            <a:endParaRPr lang="en-US" altLang="zh-CN" sz="2200" dirty="0"/>
          </a:p>
          <a:p>
            <a:pPr>
              <a:lnSpc>
                <a:spcPct val="150000"/>
              </a:lnSpc>
            </a:pPr>
            <a:r>
              <a:rPr lang="en-US" altLang="zh-CN" sz="2200" dirty="0"/>
              <a:t>6</a:t>
            </a:r>
            <a:endParaRPr lang="en-US" altLang="zh-CN" sz="2200" dirty="0"/>
          </a:p>
          <a:p>
            <a:pPr>
              <a:lnSpc>
                <a:spcPct val="150000"/>
              </a:lnSpc>
            </a:pPr>
            <a:r>
              <a:rPr lang="en-US" altLang="zh-CN" sz="2200" dirty="0"/>
              <a:t>7</a:t>
            </a:r>
            <a:endParaRPr lang="en-US" altLang="zh-CN" sz="2200" dirty="0"/>
          </a:p>
          <a:p>
            <a:pPr>
              <a:lnSpc>
                <a:spcPct val="150000"/>
              </a:lnSpc>
            </a:pPr>
            <a:r>
              <a:rPr lang="en-US" altLang="zh-CN" sz="2200" dirty="0"/>
              <a:t>8</a:t>
            </a:r>
            <a:endParaRPr lang="en-US" altLang="zh-CN" sz="2200" dirty="0"/>
          </a:p>
          <a:p>
            <a:pPr>
              <a:lnSpc>
                <a:spcPct val="150000"/>
              </a:lnSpc>
            </a:pPr>
            <a:r>
              <a:rPr lang="en-US" altLang="zh-CN" sz="2200" dirty="0"/>
              <a:t>9</a:t>
            </a:r>
            <a:endParaRPr lang="zh-CN" altLang="en-US" sz="2200" dirty="0"/>
          </a:p>
        </p:txBody>
      </p:sp>
      <p:sp>
        <p:nvSpPr>
          <p:cNvPr id="2" name="右大括号 1"/>
          <p:cNvSpPr/>
          <p:nvPr/>
        </p:nvSpPr>
        <p:spPr>
          <a:xfrm>
            <a:off x="8359057" y="1672225"/>
            <a:ext cx="444674" cy="2386208"/>
          </a:xfrm>
          <a:prstGeom prst="rightBrace">
            <a:avLst>
              <a:gd name="adj1" fmla="val 19601"/>
              <a:gd name="adj2" fmla="val 5288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p:cNvSpPr/>
          <p:nvPr/>
        </p:nvSpPr>
        <p:spPr>
          <a:xfrm>
            <a:off x="8342125" y="4229622"/>
            <a:ext cx="444674" cy="1839238"/>
          </a:xfrm>
          <a:prstGeom prst="rightBrace">
            <a:avLst>
              <a:gd name="adj1" fmla="val 19601"/>
              <a:gd name="adj2" fmla="val 5288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8672865" y="2143815"/>
            <a:ext cx="357201" cy="1754326"/>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sym typeface="Wingdings 2" panose="05020102010507070707" pitchFamily="18" charset="2"/>
              </a:rPr>
              <a:t>n</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个叶子结点</a:t>
            </a:r>
            <a:endParaRPr lang="zh-CN" altLang="en-US" dirty="0"/>
          </a:p>
        </p:txBody>
      </p:sp>
      <p:sp>
        <p:nvSpPr>
          <p:cNvPr id="11" name="文本框 10"/>
          <p:cNvSpPr txBox="1"/>
          <p:nvPr/>
        </p:nvSpPr>
        <p:spPr>
          <a:xfrm>
            <a:off x="8635287" y="4170112"/>
            <a:ext cx="687971" cy="2031325"/>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sym typeface="Wingdings 2" panose="05020102010507070707" pitchFamily="18" charset="2"/>
              </a:rPr>
              <a:t>n-1</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个</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非</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叶</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子</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结</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dirty="0">
                <a:latin typeface="微软雅黑" panose="020B0503020204020204" pitchFamily="34" charset="-122"/>
                <a:ea typeface="微软雅黑" panose="020B0503020204020204" pitchFamily="34" charset="-122"/>
                <a:sym typeface="Wingdings 2" panose="05020102010507070707" pitchFamily="18" charset="2"/>
              </a:rPr>
              <a:t>点</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1240" y="1004200"/>
            <a:ext cx="6502798" cy="3503075"/>
          </a:xfrm>
          <a:prstGeom prst="rect">
            <a:avLst/>
          </a:prstGeom>
          <a:noFill/>
        </p:spPr>
        <p:txBody>
          <a:bodyPr wrap="square" rtlCol="0">
            <a:spAutoFit/>
          </a:bodyPr>
          <a:lstStyle/>
          <a:p>
            <a:pPr>
              <a:lnSpc>
                <a:spcPct val="150000"/>
              </a:lnSpc>
            </a:pPr>
            <a:r>
              <a:rPr lang="zh-CN" altLang="en-US" sz="4400" b="1" dirty="0">
                <a:latin typeface="微软雅黑" panose="020B0503020204020204" pitchFamily="34" charset="-122"/>
                <a:ea typeface="微软雅黑" panose="020B0503020204020204" pitchFamily="34" charset="-122"/>
              </a:rPr>
              <a:t>哈夫曼树及其应用</a:t>
            </a:r>
            <a:endParaRPr lang="en-US" altLang="zh-CN" sz="4400" b="1" dirty="0">
              <a:latin typeface="微软雅黑" panose="020B0503020204020204" pitchFamily="34" charset="-122"/>
              <a:ea typeface="微软雅黑" panose="020B0503020204020204" pitchFamily="34" charset="-122"/>
            </a:endParaRPr>
          </a:p>
          <a:p>
            <a:pPr>
              <a:lnSpc>
                <a:spcPct val="150000"/>
              </a:lnSpc>
            </a:pP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en-US" altLang="zh-CN" sz="3600" b="1" dirty="0">
                <a:latin typeface="微软雅黑" panose="020B0503020204020204" pitchFamily="34" charset="-122"/>
                <a:ea typeface="微软雅黑" panose="020B0503020204020204" pitchFamily="34" charset="-122"/>
              </a:rPr>
              <a:t>6.5.1 </a:t>
            </a:r>
            <a:r>
              <a:rPr lang="zh-CN" altLang="en-US" sz="3600" b="1" dirty="0">
                <a:latin typeface="微软雅黑" panose="020B0503020204020204" pitchFamily="34" charset="-122"/>
                <a:ea typeface="微软雅黑" panose="020B0503020204020204" pitchFamily="34" charset="-122"/>
              </a:rPr>
              <a:t>哈夫曼树</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en-US" altLang="zh-CN" sz="3600" b="1" dirty="0">
                <a:solidFill>
                  <a:srgbClr val="FF0000"/>
                </a:solidFill>
                <a:latin typeface="微软雅黑" panose="020B0503020204020204" pitchFamily="34" charset="-122"/>
                <a:ea typeface="微软雅黑" panose="020B0503020204020204" pitchFamily="34" charset="-122"/>
              </a:rPr>
              <a:t>6.5.2 </a:t>
            </a:r>
            <a:r>
              <a:rPr lang="zh-CN" altLang="en-US" sz="3600" b="1" dirty="0">
                <a:solidFill>
                  <a:srgbClr val="FF0000"/>
                </a:solidFill>
                <a:latin typeface="微软雅黑" panose="020B0503020204020204" pitchFamily="34" charset="-122"/>
                <a:ea typeface="微软雅黑" panose="020B0503020204020204" pitchFamily="34" charset="-122"/>
              </a:rPr>
              <a:t>哈夫曼编码    </a:t>
            </a:r>
            <a:endParaRPr lang="en-US" altLang="zh-CN" sz="3600" b="1"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rgbClr val="FF0000"/>
                                      </p:to>
                                    </p:animClr>
                                    <p:animClr clrSpc="rgb" dir="cw">
                                      <p:cBhvr>
                                        <p:cTn id="7" dur="500" fill="hold"/>
                                        <p:tgtEl>
                                          <p:spTgt spid="3">
                                            <p:txEl>
                                              <p:pRg st="2" end="2"/>
                                            </p:txEl>
                                          </p:spTgt>
                                        </p:tgtEl>
                                        <p:attrNameLst>
                                          <p:attrName>fillcolor</p:attrName>
                                        </p:attrNameLst>
                                      </p:cBhvr>
                                      <p:to>
                                        <a:srgbClr val="FF0000"/>
                                      </p:to>
                                    </p:animClr>
                                    <p:set>
                                      <p:cBhvr>
                                        <p:cTn id="8" dur="500" fill="hold"/>
                                        <p:tgtEl>
                                          <p:spTgt spid="3">
                                            <p:txEl>
                                              <p:pRg st="2" end="2"/>
                                            </p:txEl>
                                          </p:spTgt>
                                        </p:tgtEl>
                                        <p:attrNameLst>
                                          <p:attrName>fill.type</p:attrName>
                                        </p:attrNameLst>
                                      </p:cBhvr>
                                      <p:to>
                                        <p:strVal val="solid"/>
                                      </p:to>
                                    </p:set>
                                    <p:set>
                                      <p:cBhvr>
                                        <p:cTn id="9" dur="500" fill="hold"/>
                                        <p:tgtEl>
                                          <p:spTgt spid="3">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0" end="0"/>
                                            </p:txEl>
                                          </p:spTgt>
                                        </p:tgtEl>
                                        <p:attrNameLst>
                                          <p:attrName>style.color</p:attrName>
                                        </p:attrNameLst>
                                      </p:cBhvr>
                                      <p:to>
                                        <a:srgbClr val="FF0000"/>
                                      </p:to>
                                    </p:animClr>
                                    <p:animClr clrSpc="rgb" dir="cw">
                                      <p:cBhvr>
                                        <p:cTn id="14" dur="500" fill="hold"/>
                                        <p:tgtEl>
                                          <p:spTgt spid="3">
                                            <p:txEl>
                                              <p:pRg st="0" end="0"/>
                                            </p:txEl>
                                          </p:spTgt>
                                        </p:tgtEl>
                                        <p:attrNameLst>
                                          <p:attrName>fillcolor</p:attrName>
                                        </p:attrNameLst>
                                      </p:cBhvr>
                                      <p:to>
                                        <a:srgbClr val="FF0000"/>
                                      </p:to>
                                    </p:animClr>
                                    <p:set>
                                      <p:cBhvr>
                                        <p:cTn id="15" dur="500" fill="hold"/>
                                        <p:tgtEl>
                                          <p:spTgt spid="3">
                                            <p:txEl>
                                              <p:pRg st="0" end="0"/>
                                            </p:txEl>
                                          </p:spTgt>
                                        </p:tgtEl>
                                        <p:attrNameLst>
                                          <p:attrName>fill.type</p:attrName>
                                        </p:attrNameLst>
                                      </p:cBhvr>
                                      <p:to>
                                        <p:strVal val="solid"/>
                                      </p:to>
                                    </p:set>
                                    <p:set>
                                      <p:cBhvr>
                                        <p:cTn id="16" dur="500" fill="hold"/>
                                        <p:tgtEl>
                                          <p:spTgt spid="3">
                                            <p:txEl>
                                              <p:pRg st="0" end="0"/>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3" end="3"/>
                                            </p:txEl>
                                          </p:spTgt>
                                        </p:tgtEl>
                                        <p:attrNameLst>
                                          <p:attrName>style.color</p:attrName>
                                        </p:attrNameLst>
                                      </p:cBhvr>
                                      <p:to>
                                        <a:srgbClr val="FF0000"/>
                                      </p:to>
                                    </p:animClr>
                                    <p:animClr clrSpc="rgb" dir="cw">
                                      <p:cBhvr>
                                        <p:cTn id="21" dur="500" fill="hold"/>
                                        <p:tgtEl>
                                          <p:spTgt spid="3">
                                            <p:txEl>
                                              <p:pRg st="3" end="3"/>
                                            </p:txEl>
                                          </p:spTgt>
                                        </p:tgtEl>
                                        <p:attrNameLst>
                                          <p:attrName>fillcolor</p:attrName>
                                        </p:attrNameLst>
                                      </p:cBhvr>
                                      <p:to>
                                        <a:srgbClr val="FF0000"/>
                                      </p:to>
                                    </p:animClr>
                                    <p:set>
                                      <p:cBhvr>
                                        <p:cTn id="22" dur="500" fill="hold"/>
                                        <p:tgtEl>
                                          <p:spTgt spid="3">
                                            <p:txEl>
                                              <p:pRg st="3" end="3"/>
                                            </p:txEl>
                                          </p:spTgt>
                                        </p:tgtEl>
                                        <p:attrNameLst>
                                          <p:attrName>fill.type</p:attrName>
                                        </p:attrNameLst>
                                      </p:cBhvr>
                                      <p:to>
                                        <p:strVal val="solid"/>
                                      </p:to>
                                    </p:set>
                                    <p:set>
                                      <p:cBhvr>
                                        <p:cTn id="23"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 </a:t>
            </a:r>
            <a:r>
              <a:rPr lang="zh-CN" altLang="en-US" sz="3200" dirty="0">
                <a:solidFill>
                  <a:schemeClr val="bg1"/>
                </a:solidFill>
              </a:rPr>
              <a:t>哈夫曼树及其应用</a:t>
            </a:r>
            <a:endParaRPr lang="zh-CN" altLang="en-US" sz="3200" dirty="0">
              <a:solidFill>
                <a:schemeClr val="bg1"/>
              </a:solidFill>
            </a:endParaRPr>
          </a:p>
        </p:txBody>
      </p:sp>
      <p:sp>
        <p:nvSpPr>
          <p:cNvPr id="2" name="矩形 1"/>
          <p:cNvSpPr/>
          <p:nvPr/>
        </p:nvSpPr>
        <p:spPr>
          <a:xfrm>
            <a:off x="1747294" y="1923534"/>
            <a:ext cx="4907506" cy="1754326"/>
          </a:xfrm>
          <a:prstGeom prst="rect">
            <a:avLst/>
          </a:prstGeom>
        </p:spPr>
        <p:txBody>
          <a:bodyPr wrap="square">
            <a:spAutoFit/>
          </a:bodyPr>
          <a:lstStyle/>
          <a:p>
            <a:r>
              <a:rPr lang="zh-CN" altLang="en-US" sz="3600" dirty="0">
                <a:solidFill>
                  <a:srgbClr val="FF0000"/>
                </a:solidFill>
                <a:latin typeface="微软雅黑" panose="020B0503020204020204" pitchFamily="34" charset="-122"/>
                <a:ea typeface="微软雅黑" panose="020B0503020204020204" pitchFamily="34" charset="-122"/>
              </a:rPr>
              <a:t>6.5.1 哈夫曼树</a:t>
            </a:r>
            <a:endParaRPr lang="en-US" altLang="zh-CN" sz="3600" dirty="0">
              <a:solidFill>
                <a:srgbClr val="FF0000"/>
              </a:solidFill>
              <a:latin typeface="微软雅黑" panose="020B0503020204020204" pitchFamily="34" charset="-122"/>
              <a:ea typeface="微软雅黑" panose="020B0503020204020204" pitchFamily="34" charset="-122"/>
            </a:endParaRPr>
          </a:p>
          <a:p>
            <a:endParaRPr lang="en-US" altLang="zh-CN" sz="3600" dirty="0">
              <a:latin typeface="微软雅黑" panose="020B0503020204020204" pitchFamily="34" charset="-122"/>
              <a:ea typeface="微软雅黑" panose="020B0503020204020204" pitchFamily="34" charset="-122"/>
            </a:endParaRPr>
          </a:p>
          <a:p>
            <a:r>
              <a:rPr lang="zh-CN" altLang="en-US" sz="3600" dirty="0">
                <a:latin typeface="微软雅黑" panose="020B0503020204020204" pitchFamily="34" charset="-122"/>
                <a:ea typeface="微软雅黑" panose="020B0503020204020204" pitchFamily="34" charset="-122"/>
              </a:rPr>
              <a:t>6.5.2 哈夫曼编码</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2" name="潜伏-收电报">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694789"/>
            <a:ext cx="9144000" cy="51732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263" y="46540"/>
            <a:ext cx="692467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a:stretch>
            <a:fillRect/>
          </a:stretch>
        </p:blipFill>
        <p:spPr>
          <a:xfrm>
            <a:off x="4459807" y="2247751"/>
            <a:ext cx="4336954" cy="4473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1126425" y="150770"/>
            <a:ext cx="7103175" cy="584775"/>
          </a:xfrm>
          <a:prstGeom prst="rect">
            <a:avLst/>
          </a:prstGeom>
          <a:noFill/>
        </p:spPr>
        <p:txBody>
          <a:bodyPr wrap="square">
            <a:spAutoFit/>
          </a:bodyPr>
          <a:lstStyle/>
          <a:p>
            <a:r>
              <a:rPr lang="en-US" altLang="zh-CN" sz="3200" dirty="0">
                <a:solidFill>
                  <a:schemeClr val="bg1"/>
                </a:solidFill>
              </a:rPr>
              <a:t>6.5.2 </a:t>
            </a:r>
            <a:r>
              <a:rPr lang="zh-CN" altLang="en-US" sz="3200" dirty="0">
                <a:solidFill>
                  <a:schemeClr val="bg1"/>
                </a:solidFill>
              </a:rPr>
              <a:t>哈夫曼编码 </a:t>
            </a:r>
            <a:endParaRPr lang="zh-CN" altLang="en-US" sz="3200" dirty="0">
              <a:solidFill>
                <a:schemeClr val="bg1"/>
              </a:solidFill>
            </a:endParaRPr>
          </a:p>
        </p:txBody>
      </p:sp>
      <p:sp>
        <p:nvSpPr>
          <p:cNvPr id="7" name="文本框 6"/>
          <p:cNvSpPr txBox="1"/>
          <p:nvPr/>
        </p:nvSpPr>
        <p:spPr>
          <a:xfrm>
            <a:off x="444926" y="1046208"/>
            <a:ext cx="8070424" cy="5371535"/>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哈夫曼编码的概念：</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前缀码</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 如果在一个编码系统中，任一个编码都不是其他任何编码的前缀（最左子串），则称该编码系统的编码是前缀码。</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2</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哈夫曼编码</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：对一棵具有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n</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个叶子的哈夫曼树，若对树中的每个左分支赋予</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0</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，右分支赋予</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，则从根到每个叶子的通路上，各分支的赋值分别构成一个二进制串，该</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二进制串就称为哈夫曼编码。</a:t>
            </a:r>
            <a:endParaRPr lang="en-US" altLang="zh-CN"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378916" y="282147"/>
            <a:ext cx="8424842" cy="4616648"/>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哈夫曼编码的相关特性：</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定理一：哈夫曼编码是前缀码</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证明： 哈夫曼编码是根到叶子路径上边的编码序列，由树的特点知，</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若路径</a:t>
            </a:r>
            <a:r>
              <a:rPr lang="en-US" altLang="zh-CN"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是路径</a:t>
            </a:r>
            <a:r>
              <a:rPr lang="en-US" altLang="zh-CN"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B</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的最左部分，则</a:t>
            </a:r>
            <a:r>
              <a:rPr lang="en-US" altLang="zh-CN"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B</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经过了</a:t>
            </a:r>
            <a:r>
              <a:rPr lang="en-US" altLang="zh-CN"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，即</a:t>
            </a:r>
            <a:r>
              <a:rPr lang="en-US" altLang="zh-CN"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的终点不是叶子</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。而哈夫曼编码都对应终点为叶子的路径，所以，任一哈夫曼码都不会与其他哈夫曼编码的前部重叠，即哈夫曼编码是前缀码。</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378916" y="282147"/>
                <a:ext cx="8424842" cy="5840510"/>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哈夫曼编码的相关特性：</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定理二</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：哈夫曼编码是最优前缀码</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       即哈夫曼编码，能使各种报文（由这</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n</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种字符构成的文本）对应的二进制串的平均长度最短。</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证明</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由于哈夫曼编码对应叶权为各字符使用频度的哈夫曼树，因此，该树为</a:t>
                </a:r>
                <a:r>
                  <a:rPr lang="zh-CN" altLang="en-US" sz="28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带权长度最小的树</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，即</a:t>
                </a:r>
                <a14:m>
                  <m:oMath xmlns:m="http://schemas.openxmlformats.org/officeDocument/2006/math">
                    <m:nary>
                      <m:naryPr>
                        <m:chr m:val="∑"/>
                        <m:ctrlPr>
                          <a:rPr lang="zh-CN" altLang="en-US" sz="2800" i="1" smtClean="0">
                            <a:latin typeface="Cambria Math" panose="02040503050406030204" pitchFamily="18" charset="0"/>
                            <a:ea typeface="微软雅黑" panose="020B0503020204020204" pitchFamily="34" charset="-122"/>
                            <a:sym typeface="Wingdings 2" panose="05020102010507070707" pitchFamily="18" charset="2"/>
                          </a:rPr>
                        </m:ctrlPr>
                      </m:naryPr>
                      <m:sub>
                        <m:r>
                          <m:rPr>
                            <m:brk m:alnAt="23"/>
                          </m:rPr>
                          <a:rPr lang="en-US" altLang="zh-CN" sz="2800" i="1" smtClean="0">
                            <a:latin typeface="Cambria Math" panose="02040503050406030204" pitchFamily="18" charset="0"/>
                            <a:ea typeface="微软雅黑" panose="020B0503020204020204" pitchFamily="34" charset="-122"/>
                            <a:sym typeface="Wingdings 2" panose="05020102010507070707" pitchFamily="18" charset="2"/>
                          </a:rPr>
                          <m:t>𝑖</m:t>
                        </m:r>
                        <m:r>
                          <a:rPr lang="en-US" altLang="zh-CN" sz="2800" b="0" i="1" smtClean="0">
                            <a:latin typeface="Cambria Math" panose="02040503050406030204" pitchFamily="18" charset="0"/>
                            <a:ea typeface="微软雅黑" panose="020B0503020204020204" pitchFamily="34" charset="-122"/>
                            <a:sym typeface="Wingdings 2" panose="05020102010507070707" pitchFamily="18" charset="2"/>
                          </a:rPr>
                          <m:t>=</m:t>
                        </m:r>
                        <m:r>
                          <a:rPr lang="en-US" altLang="zh-CN" sz="2800" i="1" smtClean="0">
                            <a:latin typeface="Cambria Math" panose="02040503050406030204" pitchFamily="18" charset="0"/>
                            <a:ea typeface="微软雅黑" panose="020B0503020204020204" pitchFamily="34" charset="-122"/>
                            <a:sym typeface="Wingdings 2" panose="05020102010507070707" pitchFamily="18" charset="2"/>
                          </a:rPr>
                          <m:t>1</m:t>
                        </m:r>
                      </m:sub>
                      <m:sup>
                        <m:r>
                          <a:rPr lang="en-US" altLang="zh-CN" sz="2800" b="0" i="1" smtClean="0">
                            <a:latin typeface="Cambria Math" panose="02040503050406030204" pitchFamily="18" charset="0"/>
                            <a:ea typeface="微软雅黑" panose="020B0503020204020204" pitchFamily="34" charset="-122"/>
                            <a:sym typeface="Wingdings 2" panose="05020102010507070707" pitchFamily="18" charset="2"/>
                          </a:rPr>
                          <m:t>𝑛</m:t>
                        </m:r>
                      </m:sup>
                      <m:e>
                        <m:sSub>
                          <m:sSubPr>
                            <m:ctrlPr>
                              <a:rPr lang="en-US" altLang="zh-CN" sz="2800" i="1" smtClean="0">
                                <a:latin typeface="Cambria Math" panose="02040503050406030204" pitchFamily="18" charset="0"/>
                                <a:ea typeface="微软雅黑" panose="020B0503020204020204" pitchFamily="34" charset="-122"/>
                                <a:sym typeface="Wingdings 2" panose="05020102010507070707" pitchFamily="18" charset="2"/>
                              </a:rPr>
                            </m:ctrlPr>
                          </m:sSubPr>
                          <m:e>
                            <m:r>
                              <a:rPr lang="en-US" altLang="zh-CN" sz="2800" b="0" i="1" smtClean="0">
                                <a:latin typeface="Cambria Math" panose="02040503050406030204" pitchFamily="18" charset="0"/>
                                <a:ea typeface="微软雅黑" panose="020B0503020204020204" pitchFamily="34" charset="-122"/>
                                <a:sym typeface="Wingdings 2" panose="05020102010507070707" pitchFamily="18" charset="2"/>
                              </a:rPr>
                              <m:t>𝑤</m:t>
                            </m:r>
                          </m:e>
                          <m:sub>
                            <m:r>
                              <a:rPr lang="en-US" altLang="zh-CN" sz="2800" i="1" smtClean="0">
                                <a:latin typeface="Cambria Math" panose="02040503050406030204" pitchFamily="18" charset="0"/>
                                <a:ea typeface="微软雅黑" panose="020B0503020204020204" pitchFamily="34" charset="-122"/>
                                <a:sym typeface="Wingdings 2" panose="05020102010507070707" pitchFamily="18" charset="2"/>
                              </a:rPr>
                              <m:t>𝑖</m:t>
                            </m:r>
                          </m:sub>
                        </m:sSub>
                        <m:sSub>
                          <m:sSubPr>
                            <m:ctrlPr>
                              <a:rPr lang="en-US" altLang="zh-CN" sz="2800" i="1" smtClean="0">
                                <a:latin typeface="Cambria Math" panose="02040503050406030204" pitchFamily="18" charset="0"/>
                                <a:ea typeface="微软雅黑" panose="020B0503020204020204" pitchFamily="34" charset="-122"/>
                                <a:sym typeface="Wingdings 2" panose="05020102010507070707" pitchFamily="18" charset="2"/>
                              </a:rPr>
                            </m:ctrlPr>
                          </m:sSubPr>
                          <m:e>
                            <m:r>
                              <a:rPr lang="en-US" altLang="zh-CN" sz="2800" b="0" i="1" smtClean="0">
                                <a:latin typeface="Cambria Math" panose="02040503050406030204" pitchFamily="18" charset="0"/>
                                <a:ea typeface="微软雅黑" panose="020B0503020204020204" pitchFamily="34" charset="-122"/>
                                <a:sym typeface="Wingdings 2" panose="05020102010507070707" pitchFamily="18" charset="2"/>
                              </a:rPr>
                              <m:t>𝑝</m:t>
                            </m:r>
                          </m:e>
                          <m:sub>
                            <m:r>
                              <a:rPr lang="en-US" altLang="zh-CN" sz="2800" b="0" i="1" smtClean="0">
                                <a:latin typeface="Cambria Math" panose="02040503050406030204" pitchFamily="18" charset="0"/>
                                <a:ea typeface="微软雅黑" panose="020B0503020204020204" pitchFamily="34" charset="-122"/>
                                <a:sym typeface="Wingdings 2" panose="05020102010507070707" pitchFamily="18" charset="2"/>
                              </a:rPr>
                              <m:t>𝑖</m:t>
                            </m:r>
                          </m:sub>
                        </m:sSub>
                      </m:e>
                    </m:nary>
                    <m:r>
                      <a:rPr lang="zh-CN" altLang="en-US" sz="2800" i="0" smtClean="0">
                        <a:latin typeface="Cambria Math" panose="02040503050406030204" pitchFamily="18" charset="0"/>
                        <a:ea typeface="微软雅黑" panose="020B0503020204020204" pitchFamily="34" charset="-122"/>
                        <a:sym typeface="Wingdings 2" panose="05020102010507070707" pitchFamily="18" charset="2"/>
                      </a:rPr>
                      <m:t>最小</m:t>
                    </m:r>
                  </m:oMath>
                </a14:m>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，其中</a:t>
                </a:r>
                <a14:m>
                  <m:oMath xmlns:m="http://schemas.openxmlformats.org/officeDocument/2006/math">
                    <m:sSub>
                      <m:sSubPr>
                        <m:ctrlPr>
                          <a:rPr lang="en-US" altLang="zh-CN" sz="2800" i="1">
                            <a:latin typeface="Cambria Math" panose="02040503050406030204" pitchFamily="18" charset="0"/>
                            <a:ea typeface="微软雅黑" panose="020B0503020204020204" pitchFamily="34" charset="-122"/>
                            <a:sym typeface="Wingdings 2" panose="05020102010507070707" pitchFamily="18" charset="2"/>
                          </a:rPr>
                        </m:ctrlPr>
                      </m:sSubPr>
                      <m:e>
                        <m:r>
                          <a:rPr lang="en-US" altLang="zh-CN" sz="2800" i="1" smtClean="0">
                            <a:latin typeface="Cambria Math" panose="02040503050406030204" pitchFamily="18" charset="0"/>
                            <a:ea typeface="微软雅黑" panose="020B0503020204020204" pitchFamily="34" charset="-122"/>
                            <a:sym typeface="Wingdings 2" panose="05020102010507070707" pitchFamily="18" charset="2"/>
                          </a:rPr>
                          <m:t>𝑤</m:t>
                        </m:r>
                      </m:e>
                      <m:sub>
                        <m:r>
                          <a:rPr lang="en-US" altLang="zh-CN" sz="2800" i="1" smtClean="0">
                            <a:latin typeface="Cambria Math" panose="02040503050406030204" pitchFamily="18" charset="0"/>
                            <a:ea typeface="微软雅黑" panose="020B0503020204020204" pitchFamily="34" charset="-122"/>
                            <a:sym typeface="Wingdings 2" panose="05020102010507070707" pitchFamily="18" charset="2"/>
                          </a:rPr>
                          <m:t>𝑖</m:t>
                        </m:r>
                      </m:sub>
                    </m:sSub>
                  </m:oMath>
                </a14:m>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是第</a:t>
                </a:r>
                <a:r>
                  <a:rPr lang="en-US" altLang="zh-CN" sz="2800" i="1" dirty="0">
                    <a:latin typeface="微软雅黑" panose="020B0503020204020204" pitchFamily="34" charset="-122"/>
                    <a:ea typeface="微软雅黑" panose="020B0503020204020204" pitchFamily="34" charset="-122"/>
                    <a:sym typeface="Wingdings 2" panose="05020102010507070707" pitchFamily="18" charset="2"/>
                  </a:rPr>
                  <a:t> </a:t>
                </a:r>
                <a14:m>
                  <m:oMath xmlns:m="http://schemas.openxmlformats.org/officeDocument/2006/math">
                    <m:r>
                      <a:rPr lang="en-US" altLang="zh-CN" sz="2800" b="0" i="1" smtClean="0">
                        <a:latin typeface="Cambria Math" panose="02040503050406030204" pitchFamily="18" charset="0"/>
                        <a:ea typeface="微软雅黑" panose="020B0503020204020204" pitchFamily="34" charset="-122"/>
                        <a:sym typeface="Wingdings 2" panose="05020102010507070707" pitchFamily="18" charset="2"/>
                      </a:rPr>
                      <m:t>𝑖</m:t>
                    </m:r>
                  </m:oMath>
                </a14:m>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 个字符的使用频度，而</a:t>
                </a:r>
                <a14:m>
                  <m:oMath xmlns:m="http://schemas.openxmlformats.org/officeDocument/2006/math">
                    <m:sSub>
                      <m:sSubPr>
                        <m:ctrlPr>
                          <a:rPr lang="en-US" altLang="zh-CN" sz="2800" i="1">
                            <a:latin typeface="Cambria Math" panose="02040503050406030204" pitchFamily="18" charset="0"/>
                            <a:ea typeface="微软雅黑" panose="020B0503020204020204" pitchFamily="34" charset="-122"/>
                            <a:sym typeface="Wingdings 2" panose="05020102010507070707" pitchFamily="18" charset="2"/>
                          </a:rPr>
                        </m:ctrlPr>
                      </m:sSubPr>
                      <m:e>
                        <m:r>
                          <a:rPr lang="en-US" altLang="zh-CN" sz="2800" i="1">
                            <a:latin typeface="Cambria Math" panose="02040503050406030204" pitchFamily="18" charset="0"/>
                            <a:ea typeface="微软雅黑" panose="020B0503020204020204" pitchFamily="34" charset="-122"/>
                            <a:sym typeface="Wingdings 2" panose="05020102010507070707" pitchFamily="18" charset="2"/>
                          </a:rPr>
                          <m:t>𝑝</m:t>
                        </m:r>
                      </m:e>
                      <m:sub>
                        <m:r>
                          <a:rPr lang="en-US" altLang="zh-CN" sz="2800" i="1">
                            <a:latin typeface="Cambria Math" panose="02040503050406030204" pitchFamily="18" charset="0"/>
                            <a:ea typeface="微软雅黑" panose="020B0503020204020204" pitchFamily="34" charset="-122"/>
                            <a:sym typeface="Wingdings 2" panose="05020102010507070707" pitchFamily="18" charset="2"/>
                          </a:rPr>
                          <m:t>𝑖</m:t>
                        </m:r>
                      </m:sub>
                    </m:sSub>
                  </m:oMath>
                </a14:m>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 是第</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800" i="1" dirty="0">
                    <a:latin typeface="微软雅黑" panose="020B0503020204020204" pitchFamily="34" charset="-122"/>
                    <a:ea typeface="微软雅黑" panose="020B0503020204020204" pitchFamily="34" charset="-122"/>
                    <a:sym typeface="Wingdings 2" panose="05020102010507070707" pitchFamily="18" charset="2"/>
                  </a:rPr>
                  <a:t> </a:t>
                </a:r>
                <a14:m>
                  <m:oMath xmlns:m="http://schemas.openxmlformats.org/officeDocument/2006/math">
                    <m:r>
                      <a:rPr lang="en-US" altLang="zh-CN" sz="2800" i="1">
                        <a:latin typeface="Cambria Math" panose="02040503050406030204" pitchFamily="18" charset="0"/>
                        <a:ea typeface="微软雅黑" panose="020B0503020204020204" pitchFamily="34" charset="-122"/>
                        <a:sym typeface="Wingdings 2" panose="05020102010507070707" pitchFamily="18" charset="2"/>
                      </a:rPr>
                      <m:t>𝑖</m:t>
                    </m:r>
                  </m:oMath>
                </a14:m>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 个字符的编码长度，这正是度量报文的平均长度的式子。</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mc:Choice>
        <mc:Fallback>
          <p:sp>
            <p:nvSpPr>
              <p:cNvPr id="7" name="文本框 6"/>
              <p:cNvSpPr txBox="1">
                <a:spLocks noRot="1" noChangeAspect="1" noMove="1" noResize="1" noEditPoints="1" noAdjustHandles="1" noChangeArrowheads="1" noChangeShapeType="1" noTextEdit="1"/>
              </p:cNvSpPr>
              <p:nvPr/>
            </p:nvSpPr>
            <p:spPr>
              <a:xfrm>
                <a:off x="378916" y="282147"/>
                <a:ext cx="8424842" cy="5840510"/>
              </a:xfrm>
              <a:prstGeom prst="rect">
                <a:avLst/>
              </a:prstGeom>
              <a:blipFill rotWithShape="1">
                <a:blip r:embed="rId1"/>
                <a:stretch>
                  <a:fillRect l="-5" t="-4" r="1" b="-1566"/>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2619559" y="173602"/>
            <a:ext cx="4782451" cy="646331"/>
          </a:xfrm>
          <a:prstGeom prst="rect">
            <a:avLst/>
          </a:prstGeom>
          <a:noFill/>
        </p:spPr>
        <p:txBody>
          <a:bodyPr wrap="square">
            <a:spAutoFit/>
          </a:bodyPr>
          <a:lstStyle/>
          <a:p>
            <a:r>
              <a:rPr lang="zh-CN" altLang="en-US" sz="3600" dirty="0">
                <a:latin typeface="微软雅黑" panose="020B0503020204020204" pitchFamily="34" charset="-122"/>
                <a:ea typeface="微软雅黑" panose="020B0503020204020204" pitchFamily="34" charset="-122"/>
              </a:rPr>
              <a:t>哈夫曼编码的作用</a:t>
            </a:r>
            <a:endParaRPr lang="zh-CN" altLang="en-US" sz="3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63214" y="1165400"/>
            <a:ext cx="8070424" cy="3247877"/>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哈夫曼树最典型的应用是在编码技术上的应用。利用 哈夫曼树，我们可以得到平均长度最短的编码。</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例如：设有一台模型机，共有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7</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种不同的指令，其使用频率为</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p:graphicFrame>
        <p:nvGraphicFramePr>
          <p:cNvPr id="2" name="表格 3"/>
          <p:cNvGraphicFramePr>
            <a:graphicFrameLocks noGrp="1"/>
          </p:cNvGraphicFramePr>
          <p:nvPr/>
        </p:nvGraphicFramePr>
        <p:xfrm>
          <a:off x="699820" y="3934637"/>
          <a:ext cx="7744360" cy="1280160"/>
        </p:xfrm>
        <a:graphic>
          <a:graphicData uri="http://schemas.openxmlformats.org/drawingml/2006/table">
            <a:tbl>
              <a:tblPr firstRow="1" bandRow="1">
                <a:tableStyleId>{5C22544A-7EE6-4342-B048-85BDC9FD1C3A}</a:tableStyleId>
              </a:tblPr>
              <a:tblGrid>
                <a:gridCol w="1516912"/>
                <a:gridCol w="864781"/>
                <a:gridCol w="921488"/>
                <a:gridCol w="1006549"/>
                <a:gridCol w="793898"/>
                <a:gridCol w="878958"/>
                <a:gridCol w="949842"/>
                <a:gridCol w="811932"/>
              </a:tblGrid>
              <a:tr h="370840">
                <a:tc>
                  <a:txBody>
                    <a:bodyPr/>
                    <a:lstStyle/>
                    <a:p>
                      <a:r>
                        <a:rPr lang="zh-CN" altLang="en-US" sz="2400" dirty="0"/>
                        <a:t>指令</a:t>
                      </a:r>
                      <a:endParaRPr lang="zh-CN" altLang="en-US" sz="2400" dirty="0"/>
                    </a:p>
                  </a:txBody>
                  <a:tcPr/>
                </a:tc>
                <a:tc>
                  <a:txBody>
                    <a:bodyPr/>
                    <a:lstStyle/>
                    <a:p>
                      <a:r>
                        <a:rPr lang="en-US" altLang="zh-CN" sz="2400" dirty="0"/>
                        <a:t>I1</a:t>
                      </a:r>
                      <a:endParaRPr lang="zh-CN" altLang="en-US" sz="2400" dirty="0"/>
                    </a:p>
                  </a:txBody>
                  <a:tcPr/>
                </a:tc>
                <a:tc>
                  <a:txBody>
                    <a:bodyPr/>
                    <a:lstStyle/>
                    <a:p>
                      <a:r>
                        <a:rPr lang="en-US" altLang="zh-CN" sz="2400" dirty="0"/>
                        <a:t>I2</a:t>
                      </a:r>
                      <a:endParaRPr lang="zh-CN" altLang="en-US" sz="2400" dirty="0"/>
                    </a:p>
                  </a:txBody>
                  <a:tcPr/>
                </a:tc>
                <a:tc>
                  <a:txBody>
                    <a:bodyPr/>
                    <a:lstStyle/>
                    <a:p>
                      <a:r>
                        <a:rPr lang="en-US" altLang="zh-CN" sz="2400" dirty="0"/>
                        <a:t>I3</a:t>
                      </a:r>
                      <a:endParaRPr lang="zh-CN" altLang="en-US" sz="2400" dirty="0"/>
                    </a:p>
                  </a:txBody>
                  <a:tcPr/>
                </a:tc>
                <a:tc>
                  <a:txBody>
                    <a:bodyPr/>
                    <a:lstStyle/>
                    <a:p>
                      <a:r>
                        <a:rPr lang="en-US" altLang="zh-CN" sz="2400" dirty="0"/>
                        <a:t>I4</a:t>
                      </a:r>
                      <a:endParaRPr lang="zh-CN" altLang="en-US" sz="2400" dirty="0"/>
                    </a:p>
                  </a:txBody>
                  <a:tcPr/>
                </a:tc>
                <a:tc>
                  <a:txBody>
                    <a:bodyPr/>
                    <a:lstStyle/>
                    <a:p>
                      <a:r>
                        <a:rPr lang="en-US" altLang="zh-CN" sz="2400" dirty="0"/>
                        <a:t>I5</a:t>
                      </a:r>
                      <a:endParaRPr lang="zh-CN" altLang="en-US" sz="2400" dirty="0"/>
                    </a:p>
                  </a:txBody>
                  <a:tcPr/>
                </a:tc>
                <a:tc>
                  <a:txBody>
                    <a:bodyPr/>
                    <a:lstStyle/>
                    <a:p>
                      <a:r>
                        <a:rPr lang="en-US" altLang="zh-CN" sz="2400" dirty="0"/>
                        <a:t>I6</a:t>
                      </a:r>
                      <a:endParaRPr lang="zh-CN" altLang="en-US" sz="2400" dirty="0"/>
                    </a:p>
                  </a:txBody>
                  <a:tcPr/>
                </a:tc>
                <a:tc>
                  <a:txBody>
                    <a:bodyPr/>
                    <a:lstStyle/>
                    <a:p>
                      <a:r>
                        <a:rPr lang="en-US" altLang="zh-CN" sz="2400" dirty="0"/>
                        <a:t>I7</a:t>
                      </a:r>
                      <a:endParaRPr lang="zh-CN" altLang="en-US" sz="2400" dirty="0"/>
                    </a:p>
                  </a:txBody>
                  <a:tcPr/>
                </a:tc>
              </a:tr>
              <a:tr h="370840">
                <a:tc>
                  <a:txBody>
                    <a:bodyPr/>
                    <a:lstStyle/>
                    <a:p>
                      <a:r>
                        <a:rPr lang="zh-CN" altLang="en-US" sz="2400" dirty="0"/>
                        <a:t>使用频率（</a:t>
                      </a:r>
                      <a:r>
                        <a:rPr lang="en-US" altLang="zh-CN" sz="2400" dirty="0"/>
                        <a:t>pi</a:t>
                      </a:r>
                      <a:r>
                        <a:rPr lang="zh-CN" altLang="en-US" sz="2400" dirty="0"/>
                        <a:t>）</a:t>
                      </a:r>
                      <a:endParaRPr lang="zh-CN" altLang="en-US" sz="2400" dirty="0"/>
                    </a:p>
                  </a:txBody>
                  <a:tcPr/>
                </a:tc>
                <a:tc>
                  <a:txBody>
                    <a:bodyPr/>
                    <a:lstStyle/>
                    <a:p>
                      <a:r>
                        <a:rPr lang="en-US" altLang="zh-CN" sz="2400" dirty="0"/>
                        <a:t>0.40</a:t>
                      </a:r>
                      <a:endParaRPr lang="zh-CN" altLang="en-US" sz="2400" dirty="0"/>
                    </a:p>
                  </a:txBody>
                  <a:tcPr/>
                </a:tc>
                <a:tc>
                  <a:txBody>
                    <a:bodyPr/>
                    <a:lstStyle/>
                    <a:p>
                      <a:r>
                        <a:rPr lang="en-US" altLang="zh-CN" sz="2400" dirty="0"/>
                        <a:t>0.30</a:t>
                      </a:r>
                      <a:endParaRPr lang="zh-CN" altLang="en-US" sz="2400" dirty="0"/>
                    </a:p>
                  </a:txBody>
                  <a:tcPr/>
                </a:tc>
                <a:tc>
                  <a:txBody>
                    <a:bodyPr/>
                    <a:lstStyle/>
                    <a:p>
                      <a:r>
                        <a:rPr lang="en-US" altLang="zh-CN" sz="2400" dirty="0"/>
                        <a:t>0.15</a:t>
                      </a:r>
                      <a:endParaRPr lang="zh-CN" altLang="en-US" sz="2400" dirty="0"/>
                    </a:p>
                  </a:txBody>
                  <a:tcPr/>
                </a:tc>
                <a:tc>
                  <a:txBody>
                    <a:bodyPr/>
                    <a:lstStyle/>
                    <a:p>
                      <a:r>
                        <a:rPr lang="en-US" altLang="zh-CN" sz="2400" dirty="0"/>
                        <a:t>0.05</a:t>
                      </a:r>
                      <a:endParaRPr lang="zh-CN" altLang="en-US" sz="2400" dirty="0"/>
                    </a:p>
                  </a:txBody>
                  <a:tcPr/>
                </a:tc>
                <a:tc>
                  <a:txBody>
                    <a:bodyPr/>
                    <a:lstStyle/>
                    <a:p>
                      <a:r>
                        <a:rPr lang="en-US" altLang="zh-CN" sz="2400" dirty="0"/>
                        <a:t>0.04</a:t>
                      </a:r>
                      <a:endParaRPr lang="zh-CN" altLang="en-US" sz="2400" dirty="0"/>
                    </a:p>
                  </a:txBody>
                  <a:tcPr/>
                </a:tc>
                <a:tc>
                  <a:txBody>
                    <a:bodyPr/>
                    <a:lstStyle/>
                    <a:p>
                      <a:r>
                        <a:rPr lang="en-US" altLang="zh-CN" sz="2400" dirty="0"/>
                        <a:t>0.03</a:t>
                      </a:r>
                      <a:endParaRPr lang="zh-CN" altLang="en-US" sz="2400" dirty="0"/>
                    </a:p>
                  </a:txBody>
                  <a:tcPr/>
                </a:tc>
                <a:tc>
                  <a:txBody>
                    <a:bodyPr/>
                    <a:lstStyle/>
                    <a:p>
                      <a:r>
                        <a:rPr lang="en-US" altLang="zh-CN" sz="2400" dirty="0"/>
                        <a:t>0.03</a:t>
                      </a:r>
                      <a:endParaRPr lang="zh-CN" altLang="en-US" sz="2400" dirty="0"/>
                    </a:p>
                  </a:txBody>
                  <a:tcPr/>
                </a:tc>
              </a:tr>
            </a:tbl>
          </a:graphicData>
        </a:graphic>
      </p:graphicFrame>
      <mc:AlternateContent xmlns:mc="http://schemas.openxmlformats.org/markup-compatibility/2006">
        <mc:Choice xmlns:a14="http://schemas.microsoft.com/office/drawing/2010/main" Requires="a14">
          <p:sp>
            <p:nvSpPr>
              <p:cNvPr id="4" name="文本框 3"/>
              <p:cNvSpPr txBox="1"/>
              <p:nvPr/>
            </p:nvSpPr>
            <p:spPr>
              <a:xfrm>
                <a:off x="659219" y="5606902"/>
                <a:ext cx="5724644" cy="830997"/>
              </a:xfrm>
              <a:prstGeom prst="rect">
                <a:avLst/>
              </a:prstGeom>
              <a:noFill/>
            </p:spPr>
            <p:txBody>
              <a:bodyPr wrap="none" rtlCol="0">
                <a:spAutoFit/>
              </a:bodyPr>
              <a:lstStyle/>
              <a:p>
                <a:r>
                  <a:rPr lang="zh-CN" altLang="en-US" sz="2400" dirty="0"/>
                  <a:t>问：若采用定长操作码，需要几位编码？</a:t>
                </a:r>
                <a:endParaRPr lang="en-US" altLang="zh-CN" sz="2400" dirty="0"/>
              </a:p>
              <a:p>
                <a:r>
                  <a:rPr lang="zh-CN" altLang="en-US" sz="2400" dirty="0"/>
                  <a:t>答：需要</a:t>
                </a:r>
                <a:r>
                  <a:rPr lang="en-US" altLang="zh-CN" sz="2400" dirty="0"/>
                  <a:t>3</a:t>
                </a:r>
                <a:r>
                  <a:rPr lang="zh-CN" altLang="en-US" sz="2400" dirty="0"/>
                  <a:t>位， （</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3</m:t>
                        </m:r>
                      </m:sup>
                    </m:sSup>
                    <m:r>
                      <a:rPr lang="en-US" altLang="zh-CN" sz="2400" i="1">
                        <a:latin typeface="Cambria Math" panose="02040503050406030204" pitchFamily="18" charset="0"/>
                      </a:rPr>
                      <m:t>=</m:t>
                    </m:r>
                  </m:oMath>
                </a14:m>
                <a:r>
                  <a:rPr lang="en-US" altLang="zh-CN" sz="2400" dirty="0"/>
                  <a:t>8</a:t>
                </a:r>
                <a:r>
                  <a:rPr lang="zh-CN" altLang="en-US" sz="2400" dirty="0"/>
                  <a:t>）。</a:t>
                </a:r>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659219" y="5606902"/>
                <a:ext cx="5724644" cy="830997"/>
              </a:xfrm>
              <a:prstGeom prst="rect">
                <a:avLst/>
              </a:prstGeom>
              <a:blipFill rotWithShape="1">
                <a:blip r:embed="rId1"/>
                <a:stretch>
                  <a:fillRect l="-2" t="-59" r="4" b="3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3214" y="1165400"/>
            <a:ext cx="8070424" cy="1308884"/>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p:graphicFrame>
        <p:nvGraphicFramePr>
          <p:cNvPr id="2" name="表格 3"/>
          <p:cNvGraphicFramePr>
            <a:graphicFrameLocks noGrp="1"/>
          </p:cNvGraphicFramePr>
          <p:nvPr/>
        </p:nvGraphicFramePr>
        <p:xfrm>
          <a:off x="563214" y="1538767"/>
          <a:ext cx="7744360" cy="914400"/>
        </p:xfrm>
        <a:graphic>
          <a:graphicData uri="http://schemas.openxmlformats.org/drawingml/2006/table">
            <a:tbl>
              <a:tblPr firstRow="1" bandRow="1">
                <a:tableStyleId>{5C22544A-7EE6-4342-B048-85BDC9FD1C3A}</a:tableStyleId>
              </a:tblPr>
              <a:tblGrid>
                <a:gridCol w="1516912"/>
                <a:gridCol w="864781"/>
                <a:gridCol w="921488"/>
                <a:gridCol w="1006549"/>
                <a:gridCol w="793898"/>
                <a:gridCol w="878958"/>
                <a:gridCol w="949842"/>
                <a:gridCol w="811932"/>
              </a:tblGrid>
              <a:tr h="370840">
                <a:tc>
                  <a:txBody>
                    <a:bodyPr/>
                    <a:lstStyle/>
                    <a:p>
                      <a:r>
                        <a:rPr lang="zh-CN" altLang="en-US" sz="2400" dirty="0"/>
                        <a:t>指令</a:t>
                      </a:r>
                      <a:endParaRPr lang="zh-CN" altLang="en-US" sz="2400" dirty="0"/>
                    </a:p>
                  </a:txBody>
                  <a:tcPr/>
                </a:tc>
                <a:tc>
                  <a:txBody>
                    <a:bodyPr/>
                    <a:lstStyle/>
                    <a:p>
                      <a:r>
                        <a:rPr lang="en-US" altLang="zh-CN" sz="2400" dirty="0"/>
                        <a:t>I1</a:t>
                      </a:r>
                      <a:endParaRPr lang="zh-CN" altLang="en-US" sz="2400" dirty="0"/>
                    </a:p>
                  </a:txBody>
                  <a:tcPr/>
                </a:tc>
                <a:tc>
                  <a:txBody>
                    <a:bodyPr/>
                    <a:lstStyle/>
                    <a:p>
                      <a:r>
                        <a:rPr lang="en-US" altLang="zh-CN" sz="2400" dirty="0"/>
                        <a:t>I2</a:t>
                      </a:r>
                      <a:endParaRPr lang="zh-CN" altLang="en-US" sz="2400" dirty="0"/>
                    </a:p>
                  </a:txBody>
                  <a:tcPr/>
                </a:tc>
                <a:tc>
                  <a:txBody>
                    <a:bodyPr/>
                    <a:lstStyle/>
                    <a:p>
                      <a:r>
                        <a:rPr lang="en-US" altLang="zh-CN" sz="2400" dirty="0"/>
                        <a:t>I3</a:t>
                      </a:r>
                      <a:endParaRPr lang="zh-CN" altLang="en-US" sz="2400" dirty="0"/>
                    </a:p>
                  </a:txBody>
                  <a:tcPr/>
                </a:tc>
                <a:tc>
                  <a:txBody>
                    <a:bodyPr/>
                    <a:lstStyle/>
                    <a:p>
                      <a:r>
                        <a:rPr lang="en-US" altLang="zh-CN" sz="2400" dirty="0"/>
                        <a:t>I4</a:t>
                      </a:r>
                      <a:endParaRPr lang="zh-CN" altLang="en-US" sz="2400" dirty="0"/>
                    </a:p>
                  </a:txBody>
                  <a:tcPr/>
                </a:tc>
                <a:tc>
                  <a:txBody>
                    <a:bodyPr/>
                    <a:lstStyle/>
                    <a:p>
                      <a:r>
                        <a:rPr lang="en-US" altLang="zh-CN" sz="2400" dirty="0"/>
                        <a:t>I5</a:t>
                      </a:r>
                      <a:endParaRPr lang="zh-CN" altLang="en-US" sz="2400" dirty="0"/>
                    </a:p>
                  </a:txBody>
                  <a:tcPr/>
                </a:tc>
                <a:tc>
                  <a:txBody>
                    <a:bodyPr/>
                    <a:lstStyle/>
                    <a:p>
                      <a:r>
                        <a:rPr lang="en-US" altLang="zh-CN" sz="2400" dirty="0"/>
                        <a:t>I6</a:t>
                      </a:r>
                      <a:endParaRPr lang="zh-CN" altLang="en-US" sz="2400" dirty="0"/>
                    </a:p>
                  </a:txBody>
                  <a:tcPr/>
                </a:tc>
                <a:tc>
                  <a:txBody>
                    <a:bodyPr/>
                    <a:lstStyle/>
                    <a:p>
                      <a:r>
                        <a:rPr lang="en-US" altLang="zh-CN" sz="2400" dirty="0"/>
                        <a:t>I7</a:t>
                      </a:r>
                      <a:endParaRPr lang="zh-CN" altLang="en-US" sz="2400" dirty="0"/>
                    </a:p>
                  </a:txBody>
                  <a:tcPr/>
                </a:tc>
              </a:tr>
              <a:tr h="370840">
                <a:tc>
                  <a:txBody>
                    <a:bodyPr/>
                    <a:lstStyle/>
                    <a:p>
                      <a:r>
                        <a:rPr lang="zh-CN" altLang="en-US" sz="2400" dirty="0"/>
                        <a:t>编码</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1</a:t>
                      </a:r>
                      <a:endParaRPr lang="zh-CN" altLang="en-US" sz="2400" dirty="0"/>
                    </a:p>
                  </a:txBody>
                  <a:tcPr/>
                </a:tc>
                <a:tc>
                  <a:txBody>
                    <a:bodyPr/>
                    <a:lstStyle/>
                    <a:p>
                      <a:r>
                        <a:rPr lang="en-US" altLang="zh-CN" sz="2400" dirty="0"/>
                        <a:t>00</a:t>
                      </a:r>
                      <a:endParaRPr lang="zh-CN" altLang="en-US" sz="2400" dirty="0"/>
                    </a:p>
                  </a:txBody>
                  <a:tcPr/>
                </a:tc>
                <a:tc>
                  <a:txBody>
                    <a:bodyPr/>
                    <a:lstStyle/>
                    <a:p>
                      <a:r>
                        <a:rPr lang="en-US" altLang="zh-CN" sz="2400" dirty="0"/>
                        <a:t>01</a:t>
                      </a:r>
                      <a:endParaRPr lang="zh-CN" altLang="en-US" sz="2400" dirty="0"/>
                    </a:p>
                  </a:txBody>
                  <a:tcPr/>
                </a:tc>
                <a:tc>
                  <a:txBody>
                    <a:bodyPr/>
                    <a:lstStyle/>
                    <a:p>
                      <a:r>
                        <a:rPr lang="en-US" altLang="zh-CN" sz="2400" dirty="0"/>
                        <a:t>000</a:t>
                      </a:r>
                      <a:endParaRPr lang="zh-CN" altLang="en-US" sz="2400" dirty="0"/>
                    </a:p>
                  </a:txBody>
                  <a:tcPr/>
                </a:tc>
                <a:tc>
                  <a:txBody>
                    <a:bodyPr/>
                    <a:lstStyle/>
                    <a:p>
                      <a:r>
                        <a:rPr lang="en-US" altLang="zh-CN" sz="2400" dirty="0"/>
                        <a:t>001</a:t>
                      </a:r>
                      <a:endParaRPr lang="zh-CN" altLang="en-US" sz="2400" dirty="0"/>
                    </a:p>
                  </a:txBody>
                  <a:tcPr/>
                </a:tc>
                <a:tc>
                  <a:txBody>
                    <a:bodyPr/>
                    <a:lstStyle/>
                    <a:p>
                      <a:r>
                        <a:rPr lang="en-US" altLang="zh-CN" sz="2400" dirty="0"/>
                        <a:t>010</a:t>
                      </a:r>
                      <a:endParaRPr lang="zh-CN" altLang="en-US" sz="2400" dirty="0"/>
                    </a:p>
                  </a:txBody>
                  <a:tcPr/>
                </a:tc>
              </a:tr>
            </a:tbl>
          </a:graphicData>
        </a:graphic>
      </p:graphicFrame>
      <p:sp>
        <p:nvSpPr>
          <p:cNvPr id="4" name="文本框 3"/>
          <p:cNvSpPr txBox="1"/>
          <p:nvPr/>
        </p:nvSpPr>
        <p:spPr>
          <a:xfrm>
            <a:off x="563214" y="354418"/>
            <a:ext cx="6647974" cy="954107"/>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为了减少程序总位数，可采用变长编码。</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问：下面的变长编码是否可行？</a:t>
            </a:r>
            <a:endParaRPr lang="zh-CN" altLang="en-US" sz="2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72328" y="2683409"/>
            <a:ext cx="8671672" cy="3970318"/>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答：不行，因为机器无法解码。</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如对编码串</a:t>
            </a:r>
            <a:r>
              <a:rPr lang="en-US" altLang="zh-CN" sz="2400" dirty="0">
                <a:latin typeface="微软雅黑" panose="020B0503020204020204" pitchFamily="34" charset="-122"/>
                <a:ea typeface="微软雅黑" panose="020B0503020204020204" pitchFamily="34" charset="-122"/>
              </a:rPr>
              <a:t>0010110</a:t>
            </a:r>
            <a:r>
              <a:rPr lang="zh-CN" altLang="en-US" sz="2400" dirty="0">
                <a:latin typeface="微软雅黑" panose="020B0503020204020204" pitchFamily="34" charset="-122"/>
                <a:ea typeface="微软雅黑" panose="020B0503020204020204" pitchFamily="34" charset="-122"/>
              </a:rPr>
              <a:t>该怎样识别呢？</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第一个</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可以识别为</a:t>
            </a:r>
            <a:r>
              <a:rPr lang="en-US" altLang="zh-CN" sz="2400" dirty="0">
                <a:latin typeface="微软雅黑" panose="020B0503020204020204" pitchFamily="34" charset="-122"/>
                <a:ea typeface="微软雅黑" panose="020B0503020204020204" pitchFamily="34" charset="-122"/>
              </a:rPr>
              <a:t>I1</a:t>
            </a:r>
            <a:r>
              <a:rPr lang="zh-CN" altLang="en-US" sz="2400" dirty="0">
                <a:latin typeface="微软雅黑" panose="020B0503020204020204" pitchFamily="34" charset="-122"/>
                <a:ea typeface="微软雅黑" panose="020B0503020204020204" pitchFamily="34" charset="-122"/>
              </a:rPr>
              <a:t>，也可以和第二个</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组成</a:t>
            </a:r>
            <a:r>
              <a:rPr lang="en-US" altLang="zh-CN" sz="2400" dirty="0">
                <a:latin typeface="微软雅黑" panose="020B0503020204020204" pitchFamily="34" charset="-122"/>
                <a:ea typeface="微软雅黑" panose="020B0503020204020204" pitchFamily="34" charset="-122"/>
              </a:rPr>
              <a:t>00</a:t>
            </a:r>
            <a:r>
              <a:rPr lang="zh-CN" altLang="en-US" sz="2400" dirty="0">
                <a:latin typeface="微软雅黑" panose="020B0503020204020204" pitchFamily="34" charset="-122"/>
                <a:ea typeface="微软雅黑" panose="020B0503020204020204" pitchFamily="34" charset="-122"/>
              </a:rPr>
              <a:t>一起识别为</a:t>
            </a:r>
            <a:r>
              <a:rPr lang="en-US" altLang="zh-CN" sz="2400" dirty="0">
                <a:latin typeface="微软雅黑" panose="020B0503020204020204" pitchFamily="34" charset="-122"/>
                <a:ea typeface="微软雅黑" panose="020B0503020204020204" pitchFamily="34" charset="-122"/>
              </a:rPr>
              <a:t>I3</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结论：变长编码必须满足条件：</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任意一个编码不能成为其他任意编码的前缀，</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我们把满足这个条件的编码叫做</a:t>
            </a:r>
            <a:r>
              <a:rPr lang="zh-CN" altLang="en-US" sz="2400" dirty="0">
                <a:solidFill>
                  <a:srgbClr val="FF0000"/>
                </a:solidFill>
                <a:latin typeface="微软雅黑" panose="020B0503020204020204" pitchFamily="34" charset="-122"/>
                <a:ea typeface="微软雅黑" panose="020B0503020204020204" pitchFamily="34" charset="-122"/>
              </a:rPr>
              <a:t>前缀编码</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graphicFrame>
        <p:nvGraphicFramePr>
          <p:cNvPr id="2" name="表格 3"/>
          <p:cNvGraphicFramePr>
            <a:graphicFrameLocks noGrp="1"/>
          </p:cNvGraphicFramePr>
          <p:nvPr/>
        </p:nvGraphicFramePr>
        <p:xfrm>
          <a:off x="453343" y="5723472"/>
          <a:ext cx="8290163" cy="914400"/>
        </p:xfrm>
        <a:graphic>
          <a:graphicData uri="http://schemas.openxmlformats.org/drawingml/2006/table">
            <a:tbl>
              <a:tblPr firstRow="1" bandRow="1">
                <a:tableStyleId>{5C22544A-7EE6-4342-B048-85BDC9FD1C3A}</a:tableStyleId>
              </a:tblPr>
              <a:tblGrid>
                <a:gridCol w="1369957"/>
                <a:gridCol w="720854"/>
                <a:gridCol w="796734"/>
                <a:gridCol w="994021"/>
                <a:gridCol w="1107839"/>
                <a:gridCol w="1100252"/>
                <a:gridCol w="1059279"/>
                <a:gridCol w="1141227"/>
              </a:tblGrid>
              <a:tr h="370840">
                <a:tc>
                  <a:txBody>
                    <a:bodyPr/>
                    <a:lstStyle/>
                    <a:p>
                      <a:r>
                        <a:rPr lang="zh-CN" altLang="en-US" sz="2400" dirty="0"/>
                        <a:t>指令</a:t>
                      </a:r>
                      <a:endParaRPr lang="zh-CN" altLang="en-US" sz="2400" dirty="0"/>
                    </a:p>
                  </a:txBody>
                  <a:tcPr/>
                </a:tc>
                <a:tc>
                  <a:txBody>
                    <a:bodyPr/>
                    <a:lstStyle/>
                    <a:p>
                      <a:r>
                        <a:rPr lang="en-US" altLang="zh-CN" sz="2400" dirty="0"/>
                        <a:t>I1</a:t>
                      </a:r>
                      <a:endParaRPr lang="zh-CN" altLang="en-US" sz="2400" dirty="0"/>
                    </a:p>
                  </a:txBody>
                  <a:tcPr/>
                </a:tc>
                <a:tc>
                  <a:txBody>
                    <a:bodyPr/>
                    <a:lstStyle/>
                    <a:p>
                      <a:r>
                        <a:rPr lang="en-US" altLang="zh-CN" sz="2400" dirty="0"/>
                        <a:t>I2</a:t>
                      </a:r>
                      <a:endParaRPr lang="zh-CN" altLang="en-US" sz="2400" dirty="0"/>
                    </a:p>
                  </a:txBody>
                  <a:tcPr/>
                </a:tc>
                <a:tc>
                  <a:txBody>
                    <a:bodyPr/>
                    <a:lstStyle/>
                    <a:p>
                      <a:r>
                        <a:rPr lang="en-US" altLang="zh-CN" sz="2400" dirty="0"/>
                        <a:t>I3</a:t>
                      </a:r>
                      <a:endParaRPr lang="zh-CN" altLang="en-US" sz="2400" dirty="0"/>
                    </a:p>
                  </a:txBody>
                  <a:tcPr/>
                </a:tc>
                <a:tc>
                  <a:txBody>
                    <a:bodyPr/>
                    <a:lstStyle/>
                    <a:p>
                      <a:r>
                        <a:rPr lang="en-US" altLang="zh-CN" sz="2400" dirty="0"/>
                        <a:t>I4</a:t>
                      </a:r>
                      <a:endParaRPr lang="zh-CN" altLang="en-US" sz="2400" dirty="0"/>
                    </a:p>
                  </a:txBody>
                  <a:tcPr/>
                </a:tc>
                <a:tc>
                  <a:txBody>
                    <a:bodyPr/>
                    <a:lstStyle/>
                    <a:p>
                      <a:r>
                        <a:rPr lang="en-US" altLang="zh-CN" sz="2400" dirty="0"/>
                        <a:t>I5</a:t>
                      </a:r>
                      <a:endParaRPr lang="zh-CN" altLang="en-US" sz="2400" dirty="0"/>
                    </a:p>
                  </a:txBody>
                  <a:tcPr/>
                </a:tc>
                <a:tc>
                  <a:txBody>
                    <a:bodyPr/>
                    <a:lstStyle/>
                    <a:p>
                      <a:r>
                        <a:rPr lang="en-US" altLang="zh-CN" sz="2400" dirty="0"/>
                        <a:t>I6</a:t>
                      </a:r>
                      <a:endParaRPr lang="zh-CN" altLang="en-US" sz="2400" dirty="0"/>
                    </a:p>
                  </a:txBody>
                  <a:tcPr/>
                </a:tc>
                <a:tc>
                  <a:txBody>
                    <a:bodyPr/>
                    <a:lstStyle/>
                    <a:p>
                      <a:r>
                        <a:rPr lang="en-US" altLang="zh-CN" sz="2400" dirty="0"/>
                        <a:t>I7</a:t>
                      </a:r>
                      <a:endParaRPr lang="zh-CN" altLang="en-US" sz="2400" dirty="0"/>
                    </a:p>
                  </a:txBody>
                  <a:tcPr/>
                </a:tc>
              </a:tr>
              <a:tr h="370840">
                <a:tc>
                  <a:txBody>
                    <a:bodyPr/>
                    <a:lstStyle/>
                    <a:p>
                      <a:r>
                        <a:rPr lang="zh-CN" altLang="en-US" sz="2400" dirty="0"/>
                        <a:t>编码</a:t>
                      </a:r>
                      <a:endParaRPr lang="zh-CN" altLang="en-US" sz="2400" dirty="0"/>
                    </a:p>
                  </a:txBody>
                  <a:tcPr/>
                </a:tc>
                <a:tc>
                  <a:txBody>
                    <a:bodyPr/>
                    <a:lstStyle/>
                    <a:p>
                      <a:r>
                        <a:rPr lang="en-US" altLang="zh-CN" sz="2400" dirty="0"/>
                        <a:t>0</a:t>
                      </a:r>
                      <a:endParaRPr lang="zh-CN" altLang="en-US" sz="2400" dirty="0"/>
                    </a:p>
                  </a:txBody>
                  <a:tcPr/>
                </a:tc>
                <a:tc>
                  <a:txBody>
                    <a:bodyPr/>
                    <a:lstStyle/>
                    <a:p>
                      <a:r>
                        <a:rPr lang="en-US" altLang="zh-CN" sz="2400" dirty="0"/>
                        <a:t>10</a:t>
                      </a:r>
                      <a:endParaRPr lang="zh-CN" altLang="en-US" sz="2400" dirty="0"/>
                    </a:p>
                  </a:txBody>
                  <a:tcPr/>
                </a:tc>
                <a:tc>
                  <a:txBody>
                    <a:bodyPr/>
                    <a:lstStyle/>
                    <a:p>
                      <a:r>
                        <a:rPr lang="en-US" altLang="zh-CN" sz="2400" dirty="0"/>
                        <a:t>110</a:t>
                      </a:r>
                      <a:endParaRPr lang="zh-CN" altLang="en-US" sz="2400" dirty="0"/>
                    </a:p>
                  </a:txBody>
                  <a:tcPr/>
                </a:tc>
                <a:tc>
                  <a:txBody>
                    <a:bodyPr/>
                    <a:lstStyle/>
                    <a:p>
                      <a:r>
                        <a:rPr lang="en-US" altLang="zh-CN" sz="2400" dirty="0"/>
                        <a:t>11100</a:t>
                      </a:r>
                      <a:endParaRPr lang="zh-CN" altLang="en-US" sz="2400" dirty="0"/>
                    </a:p>
                  </a:txBody>
                  <a:tcPr/>
                </a:tc>
                <a:tc>
                  <a:txBody>
                    <a:bodyPr/>
                    <a:lstStyle/>
                    <a:p>
                      <a:r>
                        <a:rPr lang="en-US" altLang="zh-CN" sz="2400" dirty="0"/>
                        <a:t>11101</a:t>
                      </a:r>
                      <a:endParaRPr lang="zh-CN" altLang="en-US" sz="2400" dirty="0"/>
                    </a:p>
                  </a:txBody>
                  <a:tcPr/>
                </a:tc>
                <a:tc>
                  <a:txBody>
                    <a:bodyPr/>
                    <a:lstStyle/>
                    <a:p>
                      <a:r>
                        <a:rPr lang="en-US" altLang="zh-CN" sz="2400" dirty="0"/>
                        <a:t>11110</a:t>
                      </a:r>
                      <a:endParaRPr lang="zh-CN" altLang="en-US" sz="2400" dirty="0"/>
                    </a:p>
                  </a:txBody>
                  <a:tcPr/>
                </a:tc>
                <a:tc>
                  <a:txBody>
                    <a:bodyPr/>
                    <a:lstStyle/>
                    <a:p>
                      <a:r>
                        <a:rPr lang="en-US" altLang="zh-CN" sz="2400" dirty="0"/>
                        <a:t>11111</a:t>
                      </a:r>
                      <a:endParaRPr lang="zh-CN" altLang="en-US" sz="2400" dirty="0"/>
                    </a:p>
                  </a:txBody>
                  <a:tcPr/>
                </a:tc>
              </a:tr>
            </a:tbl>
          </a:graphicData>
        </a:graphic>
      </p:graphicFrame>
      <p:sp>
        <p:nvSpPr>
          <p:cNvPr id="4" name="文本框 3"/>
          <p:cNvSpPr txBox="1"/>
          <p:nvPr/>
        </p:nvSpPr>
        <p:spPr>
          <a:xfrm>
            <a:off x="376757" y="283755"/>
            <a:ext cx="8443337" cy="954107"/>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利用哈夫曼算法，我们可以设计出最优的前缀编码。</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首先以每条指令的使用频率为权值构造哈夫曼树。</a:t>
            </a:r>
            <a:endParaRPr lang="zh-CN" altLang="en-US"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765666" y="1461868"/>
            <a:ext cx="2387192" cy="1015663"/>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若规定：</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向左的分支标记为</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向右的分支标记为</a:t>
            </a:r>
            <a:r>
              <a:rPr lang="en-US" altLang="zh-CN" sz="2000" dirty="0">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p:txBody>
      </p:sp>
      <p:sp>
        <p:nvSpPr>
          <p:cNvPr id="12" name="椭圆 11"/>
          <p:cNvSpPr/>
          <p:nvPr/>
        </p:nvSpPr>
        <p:spPr>
          <a:xfrm>
            <a:off x="1080976" y="4128547"/>
            <a:ext cx="446568" cy="43770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dirty="0">
              <a:solidFill>
                <a:srgbClr val="FF0000"/>
              </a:solidFill>
            </a:endParaRPr>
          </a:p>
        </p:txBody>
      </p:sp>
      <p:cxnSp>
        <p:nvCxnSpPr>
          <p:cNvPr id="13" name="直接连接符 12"/>
          <p:cNvCxnSpPr>
            <a:stCxn id="12" idx="3"/>
          </p:cNvCxnSpPr>
          <p:nvPr/>
        </p:nvCxnSpPr>
        <p:spPr>
          <a:xfrm flipH="1">
            <a:off x="928575" y="4502153"/>
            <a:ext cx="217799" cy="5000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2" idx="5"/>
            <a:endCxn id="20" idx="0"/>
          </p:cNvCxnSpPr>
          <p:nvPr/>
        </p:nvCxnSpPr>
        <p:spPr>
          <a:xfrm>
            <a:off x="1462146" y="4502153"/>
            <a:ext cx="346190" cy="4763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32805" y="4978472"/>
            <a:ext cx="561584" cy="326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p:cNvSpPr/>
          <p:nvPr/>
        </p:nvSpPr>
        <p:spPr>
          <a:xfrm>
            <a:off x="1527544" y="4978472"/>
            <a:ext cx="561584" cy="326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矩形 20"/>
          <p:cNvSpPr/>
          <p:nvPr/>
        </p:nvSpPr>
        <p:spPr>
          <a:xfrm>
            <a:off x="2427430" y="4978472"/>
            <a:ext cx="561584" cy="326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矩形 21"/>
          <p:cNvSpPr/>
          <p:nvPr/>
        </p:nvSpPr>
        <p:spPr>
          <a:xfrm>
            <a:off x="3322169" y="4978472"/>
            <a:ext cx="561584" cy="326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 name="矩形 22"/>
          <p:cNvSpPr/>
          <p:nvPr/>
        </p:nvSpPr>
        <p:spPr>
          <a:xfrm>
            <a:off x="3427525" y="3566224"/>
            <a:ext cx="561584" cy="326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矩形 23"/>
          <p:cNvSpPr/>
          <p:nvPr/>
        </p:nvSpPr>
        <p:spPr>
          <a:xfrm>
            <a:off x="4036841" y="2817941"/>
            <a:ext cx="561584" cy="326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4670563" y="2074658"/>
            <a:ext cx="561584" cy="3260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椭圆 26"/>
          <p:cNvSpPr/>
          <p:nvPr/>
        </p:nvSpPr>
        <p:spPr>
          <a:xfrm>
            <a:off x="2873260" y="4128547"/>
            <a:ext cx="446568" cy="43770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dirty="0">
              <a:solidFill>
                <a:srgbClr val="FF0000"/>
              </a:solidFill>
            </a:endParaRPr>
          </a:p>
        </p:txBody>
      </p:sp>
      <p:cxnSp>
        <p:nvCxnSpPr>
          <p:cNvPr id="28" name="直接连接符 27"/>
          <p:cNvCxnSpPr>
            <a:stCxn id="27" idx="3"/>
          </p:cNvCxnSpPr>
          <p:nvPr/>
        </p:nvCxnSpPr>
        <p:spPr>
          <a:xfrm flipH="1">
            <a:off x="2720859" y="4502153"/>
            <a:ext cx="217799" cy="5000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5"/>
          </p:cNvCxnSpPr>
          <p:nvPr/>
        </p:nvCxnSpPr>
        <p:spPr>
          <a:xfrm>
            <a:off x="3254430" y="4502153"/>
            <a:ext cx="346190" cy="47631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1981729" y="3515334"/>
            <a:ext cx="446568" cy="43770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dirty="0">
              <a:solidFill>
                <a:srgbClr val="FF0000"/>
              </a:solidFill>
            </a:endParaRPr>
          </a:p>
        </p:txBody>
      </p:sp>
      <p:sp>
        <p:nvSpPr>
          <p:cNvPr id="31" name="椭圆 30"/>
          <p:cNvSpPr/>
          <p:nvPr/>
        </p:nvSpPr>
        <p:spPr>
          <a:xfrm>
            <a:off x="2729617" y="2751232"/>
            <a:ext cx="446568" cy="43770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dirty="0">
              <a:solidFill>
                <a:srgbClr val="FF0000"/>
              </a:solidFill>
            </a:endParaRPr>
          </a:p>
        </p:txBody>
      </p:sp>
      <p:sp>
        <p:nvSpPr>
          <p:cNvPr id="32" name="椭圆 31"/>
          <p:cNvSpPr/>
          <p:nvPr/>
        </p:nvSpPr>
        <p:spPr>
          <a:xfrm>
            <a:off x="3458419" y="2018838"/>
            <a:ext cx="446568" cy="43770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dirty="0">
              <a:solidFill>
                <a:srgbClr val="FF0000"/>
              </a:solidFill>
            </a:endParaRPr>
          </a:p>
        </p:txBody>
      </p:sp>
      <p:sp>
        <p:nvSpPr>
          <p:cNvPr id="33" name="椭圆 32"/>
          <p:cNvSpPr/>
          <p:nvPr/>
        </p:nvSpPr>
        <p:spPr>
          <a:xfrm>
            <a:off x="4036841" y="1342184"/>
            <a:ext cx="446568" cy="43770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400" dirty="0">
              <a:solidFill>
                <a:srgbClr val="FF0000"/>
              </a:solidFill>
            </a:endParaRPr>
          </a:p>
        </p:txBody>
      </p:sp>
      <p:cxnSp>
        <p:nvCxnSpPr>
          <p:cNvPr id="34" name="直接连接符 33"/>
          <p:cNvCxnSpPr>
            <a:stCxn id="30" idx="5"/>
            <a:endCxn id="27" idx="1"/>
          </p:cNvCxnSpPr>
          <p:nvPr/>
        </p:nvCxnSpPr>
        <p:spPr>
          <a:xfrm>
            <a:off x="2362899" y="3888940"/>
            <a:ext cx="575759" cy="3037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1" idx="5"/>
            <a:endCxn id="23" idx="0"/>
          </p:cNvCxnSpPr>
          <p:nvPr/>
        </p:nvCxnSpPr>
        <p:spPr>
          <a:xfrm>
            <a:off x="3110787" y="3124838"/>
            <a:ext cx="597530" cy="4413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2" idx="5"/>
            <a:endCxn id="24" idx="0"/>
          </p:cNvCxnSpPr>
          <p:nvPr/>
        </p:nvCxnSpPr>
        <p:spPr>
          <a:xfrm>
            <a:off x="3839589" y="2392444"/>
            <a:ext cx="478044" cy="42549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3" idx="5"/>
            <a:endCxn id="25" idx="0"/>
          </p:cNvCxnSpPr>
          <p:nvPr/>
        </p:nvCxnSpPr>
        <p:spPr>
          <a:xfrm>
            <a:off x="4418011" y="1715790"/>
            <a:ext cx="533344" cy="3588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12" idx="7"/>
            <a:endCxn id="30" idx="3"/>
          </p:cNvCxnSpPr>
          <p:nvPr/>
        </p:nvCxnSpPr>
        <p:spPr>
          <a:xfrm flipV="1">
            <a:off x="1462146" y="3888940"/>
            <a:ext cx="584981" cy="3037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30" idx="7"/>
            <a:endCxn id="31" idx="3"/>
          </p:cNvCxnSpPr>
          <p:nvPr/>
        </p:nvCxnSpPr>
        <p:spPr>
          <a:xfrm flipV="1">
            <a:off x="2362899" y="3124838"/>
            <a:ext cx="432116" cy="45459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31" idx="7"/>
            <a:endCxn id="32" idx="3"/>
          </p:cNvCxnSpPr>
          <p:nvPr/>
        </p:nvCxnSpPr>
        <p:spPr>
          <a:xfrm flipV="1">
            <a:off x="3110787" y="2392444"/>
            <a:ext cx="413030" cy="4228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2" idx="7"/>
            <a:endCxn id="33" idx="3"/>
          </p:cNvCxnSpPr>
          <p:nvPr/>
        </p:nvCxnSpPr>
        <p:spPr>
          <a:xfrm flipV="1">
            <a:off x="3839589" y="1715790"/>
            <a:ext cx="262650" cy="36714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11111" y="4932161"/>
            <a:ext cx="601447" cy="369332"/>
          </a:xfrm>
          <a:prstGeom prst="rect">
            <a:avLst/>
          </a:prstGeom>
          <a:noFill/>
        </p:spPr>
        <p:txBody>
          <a:bodyPr wrap="none" rtlCol="0">
            <a:spAutoFit/>
          </a:bodyPr>
          <a:lstStyle/>
          <a:p>
            <a:r>
              <a:rPr lang="en-US" altLang="zh-CN" dirty="0"/>
              <a:t>0.03</a:t>
            </a:r>
            <a:endParaRPr lang="zh-CN" altLang="en-US" dirty="0"/>
          </a:p>
        </p:txBody>
      </p:sp>
      <p:sp>
        <p:nvSpPr>
          <p:cNvPr id="59" name="文本框 58"/>
          <p:cNvSpPr txBox="1"/>
          <p:nvPr/>
        </p:nvSpPr>
        <p:spPr>
          <a:xfrm>
            <a:off x="1540044" y="4932161"/>
            <a:ext cx="601447" cy="369332"/>
          </a:xfrm>
          <a:prstGeom prst="rect">
            <a:avLst/>
          </a:prstGeom>
          <a:noFill/>
        </p:spPr>
        <p:txBody>
          <a:bodyPr wrap="none" rtlCol="0">
            <a:spAutoFit/>
          </a:bodyPr>
          <a:lstStyle/>
          <a:p>
            <a:r>
              <a:rPr lang="en-US" altLang="zh-CN" dirty="0"/>
              <a:t>0.03</a:t>
            </a:r>
            <a:endParaRPr lang="zh-CN" altLang="en-US" dirty="0"/>
          </a:p>
        </p:txBody>
      </p:sp>
      <p:sp>
        <p:nvSpPr>
          <p:cNvPr id="60" name="文本框 59"/>
          <p:cNvSpPr txBox="1"/>
          <p:nvPr/>
        </p:nvSpPr>
        <p:spPr>
          <a:xfrm>
            <a:off x="2404114" y="4926407"/>
            <a:ext cx="601447" cy="369332"/>
          </a:xfrm>
          <a:prstGeom prst="rect">
            <a:avLst/>
          </a:prstGeom>
          <a:noFill/>
        </p:spPr>
        <p:txBody>
          <a:bodyPr wrap="none" rtlCol="0">
            <a:spAutoFit/>
          </a:bodyPr>
          <a:lstStyle/>
          <a:p>
            <a:r>
              <a:rPr lang="en-US" altLang="zh-CN" dirty="0"/>
              <a:t>0.04</a:t>
            </a:r>
            <a:endParaRPr lang="zh-CN" altLang="en-US" dirty="0"/>
          </a:p>
        </p:txBody>
      </p:sp>
      <p:sp>
        <p:nvSpPr>
          <p:cNvPr id="61" name="文本框 60"/>
          <p:cNvSpPr txBox="1"/>
          <p:nvPr/>
        </p:nvSpPr>
        <p:spPr>
          <a:xfrm>
            <a:off x="3300090" y="4956838"/>
            <a:ext cx="601447" cy="369332"/>
          </a:xfrm>
          <a:prstGeom prst="rect">
            <a:avLst/>
          </a:prstGeom>
          <a:noFill/>
        </p:spPr>
        <p:txBody>
          <a:bodyPr wrap="none" rtlCol="0">
            <a:spAutoFit/>
          </a:bodyPr>
          <a:lstStyle/>
          <a:p>
            <a:r>
              <a:rPr lang="en-US" altLang="zh-CN" dirty="0"/>
              <a:t>0.05</a:t>
            </a:r>
            <a:endParaRPr lang="zh-CN" altLang="en-US" dirty="0"/>
          </a:p>
        </p:txBody>
      </p:sp>
      <p:sp>
        <p:nvSpPr>
          <p:cNvPr id="62" name="文本框 61"/>
          <p:cNvSpPr txBox="1"/>
          <p:nvPr/>
        </p:nvSpPr>
        <p:spPr>
          <a:xfrm>
            <a:off x="1012228" y="4157177"/>
            <a:ext cx="601447" cy="369332"/>
          </a:xfrm>
          <a:prstGeom prst="rect">
            <a:avLst/>
          </a:prstGeom>
          <a:noFill/>
        </p:spPr>
        <p:txBody>
          <a:bodyPr wrap="none" rtlCol="0">
            <a:spAutoFit/>
          </a:bodyPr>
          <a:lstStyle/>
          <a:p>
            <a:r>
              <a:rPr lang="en-US" altLang="zh-CN" dirty="0"/>
              <a:t>0.06</a:t>
            </a:r>
            <a:endParaRPr lang="zh-CN" altLang="en-US" dirty="0"/>
          </a:p>
        </p:txBody>
      </p:sp>
      <p:sp>
        <p:nvSpPr>
          <p:cNvPr id="63" name="文本框 62"/>
          <p:cNvSpPr txBox="1"/>
          <p:nvPr/>
        </p:nvSpPr>
        <p:spPr>
          <a:xfrm>
            <a:off x="2808105" y="4150219"/>
            <a:ext cx="601447" cy="369332"/>
          </a:xfrm>
          <a:prstGeom prst="rect">
            <a:avLst/>
          </a:prstGeom>
          <a:noFill/>
        </p:spPr>
        <p:txBody>
          <a:bodyPr wrap="none" rtlCol="0">
            <a:spAutoFit/>
          </a:bodyPr>
          <a:lstStyle/>
          <a:p>
            <a:r>
              <a:rPr lang="en-US" altLang="zh-CN" dirty="0"/>
              <a:t>0.09</a:t>
            </a:r>
            <a:endParaRPr lang="zh-CN" altLang="en-US" dirty="0"/>
          </a:p>
        </p:txBody>
      </p:sp>
      <p:sp>
        <p:nvSpPr>
          <p:cNvPr id="64" name="文本框 63"/>
          <p:cNvSpPr txBox="1"/>
          <p:nvPr/>
        </p:nvSpPr>
        <p:spPr>
          <a:xfrm>
            <a:off x="1934547" y="3514997"/>
            <a:ext cx="601447" cy="369332"/>
          </a:xfrm>
          <a:prstGeom prst="rect">
            <a:avLst/>
          </a:prstGeom>
          <a:noFill/>
        </p:spPr>
        <p:txBody>
          <a:bodyPr wrap="none" rtlCol="0">
            <a:spAutoFit/>
          </a:bodyPr>
          <a:lstStyle/>
          <a:p>
            <a:r>
              <a:rPr lang="en-US" altLang="zh-CN" dirty="0"/>
              <a:t>0.15</a:t>
            </a:r>
            <a:endParaRPr lang="zh-CN" altLang="en-US" dirty="0"/>
          </a:p>
        </p:txBody>
      </p:sp>
      <p:sp>
        <p:nvSpPr>
          <p:cNvPr id="65" name="文本框 64"/>
          <p:cNvSpPr txBox="1"/>
          <p:nvPr/>
        </p:nvSpPr>
        <p:spPr>
          <a:xfrm>
            <a:off x="3407593" y="3539978"/>
            <a:ext cx="601447" cy="369332"/>
          </a:xfrm>
          <a:prstGeom prst="rect">
            <a:avLst/>
          </a:prstGeom>
          <a:noFill/>
        </p:spPr>
        <p:txBody>
          <a:bodyPr wrap="none" rtlCol="0">
            <a:spAutoFit/>
          </a:bodyPr>
          <a:lstStyle/>
          <a:p>
            <a:r>
              <a:rPr lang="en-US" altLang="zh-CN" dirty="0"/>
              <a:t>0.15</a:t>
            </a:r>
            <a:endParaRPr lang="zh-CN" altLang="en-US" dirty="0"/>
          </a:p>
        </p:txBody>
      </p:sp>
      <p:sp>
        <p:nvSpPr>
          <p:cNvPr id="66" name="文本框 65"/>
          <p:cNvSpPr txBox="1"/>
          <p:nvPr/>
        </p:nvSpPr>
        <p:spPr>
          <a:xfrm>
            <a:off x="2652983" y="2757434"/>
            <a:ext cx="601447" cy="369332"/>
          </a:xfrm>
          <a:prstGeom prst="rect">
            <a:avLst/>
          </a:prstGeom>
          <a:noFill/>
        </p:spPr>
        <p:txBody>
          <a:bodyPr wrap="none" rtlCol="0">
            <a:spAutoFit/>
          </a:bodyPr>
          <a:lstStyle/>
          <a:p>
            <a:r>
              <a:rPr lang="en-US" altLang="zh-CN" dirty="0"/>
              <a:t>0.30</a:t>
            </a:r>
            <a:endParaRPr lang="zh-CN" altLang="en-US" dirty="0"/>
          </a:p>
        </p:txBody>
      </p:sp>
      <p:sp>
        <p:nvSpPr>
          <p:cNvPr id="67" name="文本框 66"/>
          <p:cNvSpPr txBox="1"/>
          <p:nvPr/>
        </p:nvSpPr>
        <p:spPr>
          <a:xfrm>
            <a:off x="4046367" y="2802949"/>
            <a:ext cx="601447" cy="369332"/>
          </a:xfrm>
          <a:prstGeom prst="rect">
            <a:avLst/>
          </a:prstGeom>
          <a:noFill/>
        </p:spPr>
        <p:txBody>
          <a:bodyPr wrap="none" rtlCol="0">
            <a:spAutoFit/>
          </a:bodyPr>
          <a:lstStyle/>
          <a:p>
            <a:r>
              <a:rPr lang="en-US" altLang="zh-CN" dirty="0"/>
              <a:t>0.30</a:t>
            </a:r>
            <a:endParaRPr lang="zh-CN" altLang="en-US" dirty="0"/>
          </a:p>
        </p:txBody>
      </p:sp>
      <p:sp>
        <p:nvSpPr>
          <p:cNvPr id="68" name="文本框 67"/>
          <p:cNvSpPr txBox="1"/>
          <p:nvPr/>
        </p:nvSpPr>
        <p:spPr>
          <a:xfrm>
            <a:off x="3432094" y="2040432"/>
            <a:ext cx="601447" cy="369332"/>
          </a:xfrm>
          <a:prstGeom prst="rect">
            <a:avLst/>
          </a:prstGeom>
          <a:noFill/>
        </p:spPr>
        <p:txBody>
          <a:bodyPr wrap="none" rtlCol="0">
            <a:spAutoFit/>
          </a:bodyPr>
          <a:lstStyle/>
          <a:p>
            <a:r>
              <a:rPr lang="en-US" altLang="zh-CN" dirty="0"/>
              <a:t>0.60</a:t>
            </a:r>
            <a:endParaRPr lang="zh-CN" altLang="en-US" dirty="0"/>
          </a:p>
        </p:txBody>
      </p:sp>
      <p:sp>
        <p:nvSpPr>
          <p:cNvPr id="69" name="文本框 68"/>
          <p:cNvSpPr txBox="1"/>
          <p:nvPr/>
        </p:nvSpPr>
        <p:spPr>
          <a:xfrm>
            <a:off x="4630700" y="2076254"/>
            <a:ext cx="601447" cy="369332"/>
          </a:xfrm>
          <a:prstGeom prst="rect">
            <a:avLst/>
          </a:prstGeom>
          <a:noFill/>
        </p:spPr>
        <p:txBody>
          <a:bodyPr wrap="none" rtlCol="0">
            <a:spAutoFit/>
          </a:bodyPr>
          <a:lstStyle/>
          <a:p>
            <a:r>
              <a:rPr lang="en-US" altLang="zh-CN" dirty="0"/>
              <a:t>0.40</a:t>
            </a:r>
            <a:endParaRPr lang="zh-CN" altLang="en-US" dirty="0"/>
          </a:p>
        </p:txBody>
      </p:sp>
      <p:sp>
        <p:nvSpPr>
          <p:cNvPr id="70" name="文本框 69"/>
          <p:cNvSpPr txBox="1"/>
          <p:nvPr/>
        </p:nvSpPr>
        <p:spPr>
          <a:xfrm>
            <a:off x="4029776" y="1352541"/>
            <a:ext cx="479618" cy="369332"/>
          </a:xfrm>
          <a:prstGeom prst="rect">
            <a:avLst/>
          </a:prstGeom>
          <a:noFill/>
        </p:spPr>
        <p:txBody>
          <a:bodyPr wrap="none" rtlCol="0">
            <a:spAutoFit/>
          </a:bodyPr>
          <a:lstStyle/>
          <a:p>
            <a:r>
              <a:rPr lang="en-US" altLang="zh-CN" dirty="0"/>
              <a:t>1.0</a:t>
            </a:r>
            <a:endParaRPr lang="zh-CN" altLang="en-US" dirty="0"/>
          </a:p>
        </p:txBody>
      </p:sp>
      <p:sp>
        <p:nvSpPr>
          <p:cNvPr id="72" name="文本框 71"/>
          <p:cNvSpPr txBox="1"/>
          <p:nvPr/>
        </p:nvSpPr>
        <p:spPr>
          <a:xfrm>
            <a:off x="660046" y="5223176"/>
            <a:ext cx="537058"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I7</a:t>
            </a:r>
            <a:endParaRPr lang="zh-CN" altLang="en-US" sz="1800" dirty="0">
              <a:latin typeface="微软雅黑" panose="020B0503020204020204" pitchFamily="34" charset="-122"/>
              <a:ea typeface="微软雅黑" panose="020B0503020204020204" pitchFamily="34" charset="-122"/>
            </a:endParaRPr>
          </a:p>
        </p:txBody>
      </p:sp>
      <p:sp>
        <p:nvSpPr>
          <p:cNvPr id="73" name="文本框 72"/>
          <p:cNvSpPr txBox="1"/>
          <p:nvPr/>
        </p:nvSpPr>
        <p:spPr>
          <a:xfrm>
            <a:off x="1645190" y="5238557"/>
            <a:ext cx="537058"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I6</a:t>
            </a:r>
            <a:endParaRPr lang="zh-CN" altLang="en-US" sz="18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2500640" y="5270536"/>
            <a:ext cx="537058"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I5</a:t>
            </a:r>
            <a:endParaRPr lang="zh-CN" altLang="en-US" sz="1800" dirty="0">
              <a:latin typeface="微软雅黑" panose="020B0503020204020204" pitchFamily="34" charset="-122"/>
              <a:ea typeface="微软雅黑" panose="020B0503020204020204" pitchFamily="34" charset="-122"/>
            </a:endParaRPr>
          </a:p>
        </p:txBody>
      </p:sp>
      <p:sp>
        <p:nvSpPr>
          <p:cNvPr id="75" name="文本框 74"/>
          <p:cNvSpPr txBox="1"/>
          <p:nvPr/>
        </p:nvSpPr>
        <p:spPr>
          <a:xfrm>
            <a:off x="3413174" y="5248491"/>
            <a:ext cx="537058"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I4</a:t>
            </a:r>
            <a:endParaRPr lang="zh-CN" altLang="en-US" sz="1800" dirty="0">
              <a:latin typeface="微软雅黑" panose="020B0503020204020204" pitchFamily="34" charset="-122"/>
              <a:ea typeface="微软雅黑" panose="020B0503020204020204" pitchFamily="34" charset="-122"/>
            </a:endParaRPr>
          </a:p>
        </p:txBody>
      </p:sp>
      <p:sp>
        <p:nvSpPr>
          <p:cNvPr id="76" name="文本框 75"/>
          <p:cNvSpPr txBox="1"/>
          <p:nvPr/>
        </p:nvSpPr>
        <p:spPr>
          <a:xfrm>
            <a:off x="3491914" y="3861662"/>
            <a:ext cx="537058"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I3</a:t>
            </a:r>
            <a:endParaRPr lang="zh-CN" altLang="en-US" sz="1800" dirty="0">
              <a:latin typeface="微软雅黑" panose="020B0503020204020204" pitchFamily="34" charset="-122"/>
              <a:ea typeface="微软雅黑" panose="020B0503020204020204" pitchFamily="34" charset="-122"/>
            </a:endParaRPr>
          </a:p>
        </p:txBody>
      </p:sp>
      <p:sp>
        <p:nvSpPr>
          <p:cNvPr id="77" name="文本框 76"/>
          <p:cNvSpPr txBox="1"/>
          <p:nvPr/>
        </p:nvSpPr>
        <p:spPr>
          <a:xfrm>
            <a:off x="4813396" y="2344524"/>
            <a:ext cx="537058"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I1</a:t>
            </a:r>
            <a:endParaRPr lang="zh-CN" altLang="en-US" sz="1800" dirty="0">
              <a:latin typeface="微软雅黑" panose="020B0503020204020204" pitchFamily="34" charset="-122"/>
              <a:ea typeface="微软雅黑" panose="020B0503020204020204" pitchFamily="34" charset="-122"/>
            </a:endParaRPr>
          </a:p>
        </p:txBody>
      </p:sp>
      <p:sp>
        <p:nvSpPr>
          <p:cNvPr id="78" name="文本框 77"/>
          <p:cNvSpPr txBox="1"/>
          <p:nvPr/>
        </p:nvSpPr>
        <p:spPr>
          <a:xfrm>
            <a:off x="4127288" y="3070161"/>
            <a:ext cx="537058"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I2</a:t>
            </a:r>
            <a:endParaRPr lang="zh-CN" altLang="en-US" sz="1800"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3640440" y="1603495"/>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1</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3027635" y="2223978"/>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1</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2273501" y="2970716"/>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1</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1495158" y="3616839"/>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1</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713500" y="4475005"/>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1</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4569437" y="1546835"/>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0</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4008514" y="2245588"/>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0</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3249191" y="2961407"/>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0</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2525678" y="3638836"/>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0</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3376381" y="4392566"/>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0</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1574935" y="4477881"/>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0</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2573950" y="4392565"/>
            <a:ext cx="365806" cy="461665"/>
          </a:xfrm>
          <a:prstGeom prst="rect">
            <a:avLst/>
          </a:prstGeom>
          <a:noFill/>
        </p:spPr>
        <p:txBody>
          <a:bodyPr wrap="non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1</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5350455" y="3019566"/>
            <a:ext cx="3637602"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从根结点开始走到叶结点，所经过的代码序列，就构成相应指令的哈夫曼编码。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83" grpId="0"/>
      <p:bldP spid="84" grpId="0"/>
      <p:bldP spid="85" grpId="0"/>
      <p:bldP spid="86" grpId="0"/>
      <p:bldP spid="87" grpId="0"/>
      <p:bldP spid="88" grpId="0"/>
      <p:bldP spid="89" grpId="0"/>
      <p:bldP spid="9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36788" y="236823"/>
            <a:ext cx="8262438" cy="480131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若一段程序有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1000</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条指令，其中</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I1</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400</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条，</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I2</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300</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条，</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I3</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150</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条，</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I4</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50</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条，</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I5</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40</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条，</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I6</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30</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条，</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I7</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有</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30</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条，则：</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定长编码</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：程序总位数</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3x1000=3000</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哈夫曼编码</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：程序总位数</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1x400+2x300+3x150+5x(50+40+30+30)=2200</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哈夫曼编码的平均码长：</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p:txBody>
      </p:sp>
      <mc:AlternateContent xmlns:mc="http://schemas.openxmlformats.org/markup-compatibility/2006">
        <mc:Choice xmlns:a14="http://schemas.microsoft.com/office/drawing/2010/main" Requires="a14">
          <p:sp>
            <p:nvSpPr>
              <p:cNvPr id="8" name="文本框 7"/>
              <p:cNvSpPr txBox="1"/>
              <p:nvPr/>
            </p:nvSpPr>
            <p:spPr>
              <a:xfrm>
                <a:off x="159174" y="5203302"/>
                <a:ext cx="8825652" cy="847027"/>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zh-CN" altLang="en-US" sz="1800" i="1" smtClean="0">
                              <a:latin typeface="Cambria Math" panose="02040503050406030204" pitchFamily="18" charset="0"/>
                              <a:ea typeface="微软雅黑" panose="020B0503020204020204" pitchFamily="34" charset="-122"/>
                              <a:sym typeface="Wingdings 2" panose="05020102010507070707" pitchFamily="18" charset="2"/>
                            </a:rPr>
                          </m:ctrlPr>
                        </m:naryPr>
                        <m:sub>
                          <m:r>
                            <m:rPr>
                              <m:sty m:val="p"/>
                              <m:brk m:alnAt="23"/>
                            </m:rPr>
                            <a:rPr lang="en-US" altLang="zh-CN" sz="1800" i="0" smtClean="0">
                              <a:latin typeface="Cambria Math" panose="02040503050406030204" pitchFamily="18" charset="0"/>
                              <a:ea typeface="微软雅黑" panose="020B0503020204020204" pitchFamily="34" charset="-122"/>
                              <a:sym typeface="Wingdings 2" panose="05020102010507070707" pitchFamily="18" charset="2"/>
                            </a:rPr>
                            <m:t>i</m:t>
                          </m:r>
                          <m:r>
                            <a:rPr lang="en-US" altLang="zh-CN" sz="1800" b="0" i="0" smtClean="0">
                              <a:latin typeface="Cambria Math" panose="02040503050406030204" pitchFamily="18" charset="0"/>
                              <a:ea typeface="微软雅黑" panose="020B0503020204020204" pitchFamily="34" charset="-122"/>
                              <a:sym typeface="Wingdings 2" panose="05020102010507070707" pitchFamily="18" charset="2"/>
                            </a:rPr>
                            <m:t>=</m:t>
                          </m:r>
                          <m:r>
                            <a:rPr lang="en-US" altLang="zh-CN" sz="1800" i="0" smtClean="0">
                              <a:latin typeface="Cambria Math" panose="02040503050406030204" pitchFamily="18" charset="0"/>
                              <a:ea typeface="微软雅黑" panose="020B0503020204020204" pitchFamily="34" charset="-122"/>
                              <a:sym typeface="Wingdings 2" panose="05020102010507070707" pitchFamily="18" charset="2"/>
                            </a:rPr>
                            <m:t>1</m:t>
                          </m:r>
                        </m:sub>
                        <m:sup>
                          <m:r>
                            <m:rPr>
                              <m:sty m:val="p"/>
                            </m:rPr>
                            <a:rPr lang="en-US" altLang="zh-CN" sz="1800" b="0" i="0" smtClean="0">
                              <a:latin typeface="Cambria Math" panose="02040503050406030204" pitchFamily="18" charset="0"/>
                              <a:ea typeface="微软雅黑" panose="020B0503020204020204" pitchFamily="34" charset="-122"/>
                              <a:sym typeface="Wingdings 2" panose="05020102010507070707" pitchFamily="18" charset="2"/>
                            </a:rPr>
                            <m:t>n</m:t>
                          </m:r>
                        </m:sup>
                        <m:e>
                          <m:sSub>
                            <m:sSubPr>
                              <m:ctrlPr>
                                <a:rPr lang="en-US" altLang="zh-CN" i="1">
                                  <a:latin typeface="Cambria Math" panose="02040503050406030204" pitchFamily="18" charset="0"/>
                                  <a:ea typeface="微软雅黑" panose="020B0503020204020204" pitchFamily="34" charset="-122"/>
                                  <a:sym typeface="Wingdings 2" panose="05020102010507070707" pitchFamily="18" charset="2"/>
                                </a:rPr>
                              </m:ctrlPr>
                            </m:sSubPr>
                            <m:e>
                              <m:r>
                                <m:rPr>
                                  <m:sty m:val="p"/>
                                </m:rPr>
                                <a:rPr lang="en-US" altLang="zh-CN">
                                  <a:latin typeface="Cambria Math" panose="02040503050406030204" pitchFamily="18" charset="0"/>
                                  <a:ea typeface="微软雅黑" panose="020B0503020204020204" pitchFamily="34" charset="-122"/>
                                  <a:sym typeface="Wingdings 2" panose="05020102010507070707" pitchFamily="18" charset="2"/>
                                </a:rPr>
                                <m:t>w</m:t>
                              </m:r>
                            </m:e>
                            <m:sub>
                              <m:r>
                                <m:rPr>
                                  <m:sty m:val="p"/>
                                </m:rPr>
                                <a:rPr lang="en-US" altLang="zh-CN">
                                  <a:latin typeface="Cambria Math" panose="02040503050406030204" pitchFamily="18" charset="0"/>
                                  <a:ea typeface="微软雅黑" panose="020B0503020204020204" pitchFamily="34" charset="-122"/>
                                  <a:sym typeface="Wingdings 2" panose="05020102010507070707" pitchFamily="18" charset="2"/>
                                </a:rPr>
                                <m:t>i</m:t>
                              </m:r>
                            </m:sub>
                          </m:sSub>
                          <m:sSub>
                            <m:sSubPr>
                              <m:ctrlPr>
                                <a:rPr lang="en-US" altLang="zh-CN" i="1">
                                  <a:latin typeface="Cambria Math" panose="02040503050406030204" pitchFamily="18" charset="0"/>
                                  <a:ea typeface="微软雅黑" panose="020B0503020204020204" pitchFamily="34" charset="-122"/>
                                  <a:sym typeface="Wingdings 2" panose="05020102010507070707" pitchFamily="18" charset="2"/>
                                </a:rPr>
                              </m:ctrlPr>
                            </m:sSubPr>
                            <m:e>
                              <m:r>
                                <m:rPr>
                                  <m:sty m:val="p"/>
                                </m:rPr>
                                <a:rPr lang="en-US" altLang="zh-CN">
                                  <a:latin typeface="Cambria Math" panose="02040503050406030204" pitchFamily="18" charset="0"/>
                                  <a:ea typeface="微软雅黑" panose="020B0503020204020204" pitchFamily="34" charset="-122"/>
                                  <a:sym typeface="Wingdings 2" panose="05020102010507070707" pitchFamily="18" charset="2"/>
                                </a:rPr>
                                <m:t>p</m:t>
                              </m:r>
                            </m:e>
                            <m:sub>
                              <m:r>
                                <m:rPr>
                                  <m:sty m:val="p"/>
                                </m:rPr>
                                <a:rPr lang="en-US" altLang="zh-CN">
                                  <a:latin typeface="Cambria Math" panose="02040503050406030204" pitchFamily="18" charset="0"/>
                                  <a:ea typeface="微软雅黑" panose="020B0503020204020204" pitchFamily="34" charset="-122"/>
                                  <a:sym typeface="Wingdings 2" panose="05020102010507070707" pitchFamily="18" charset="2"/>
                                </a:rPr>
                                <m:t>i</m:t>
                              </m:r>
                            </m:sub>
                          </m:sSub>
                          <m:r>
                            <a:rPr lang="en-US" altLang="zh-CN" i="1">
                              <a:latin typeface="Cambria Math" panose="02040503050406030204" pitchFamily="18" charset="0"/>
                              <a:ea typeface="微软雅黑" panose="020B0503020204020204" pitchFamily="34" charset="-122"/>
                              <a:sym typeface="Wingdings 2" panose="05020102010507070707" pitchFamily="18" charset="2"/>
                            </a:rPr>
                            <m:t>=</m:t>
                          </m:r>
                          <m:r>
                            <a:rPr lang="en-US" altLang="zh-CN" i="1">
                              <a:latin typeface="Cambria Math" panose="02040503050406030204" pitchFamily="18" charset="0"/>
                              <a:ea typeface="微软雅黑" panose="020B0503020204020204" pitchFamily="34" charset="-122"/>
                              <a:sym typeface="Wingdings 2" panose="05020102010507070707" pitchFamily="18" charset="2"/>
                            </a:rPr>
                            <m:t>0</m:t>
                          </m:r>
                          <m:r>
                            <a:rPr lang="en-US" altLang="zh-CN" i="1">
                              <a:latin typeface="Cambria Math" panose="02040503050406030204" pitchFamily="18" charset="0"/>
                              <a:ea typeface="微软雅黑" panose="020B0503020204020204" pitchFamily="34" charset="-122"/>
                              <a:sym typeface="Wingdings 2" panose="05020102010507070707" pitchFamily="18" charset="2"/>
                            </a:rPr>
                            <m:t>.</m:t>
                          </m:r>
                          <m:r>
                            <a:rPr lang="en-US" altLang="zh-CN" i="1">
                              <a:latin typeface="Cambria Math" panose="02040503050406030204" pitchFamily="18" charset="0"/>
                              <a:ea typeface="微软雅黑" panose="020B0503020204020204" pitchFamily="34" charset="-122"/>
                              <a:sym typeface="Wingdings 2" panose="05020102010507070707" pitchFamily="18" charset="2"/>
                            </a:rPr>
                            <m:t>4</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1</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0</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3</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2</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0</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15</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3</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d>
                            <m:dPr>
                              <m:ctrlPr>
                                <a:rPr lang="en-US" altLang="zh-CN" i="1">
                                  <a:latin typeface="Cambria Math" panose="02040503050406030204" pitchFamily="18" charset="0"/>
                                  <a:ea typeface="Cambria Math" panose="02040503050406030204" pitchFamily="18" charset="0"/>
                                  <a:sym typeface="Wingdings 2" panose="05020102010507070707" pitchFamily="18" charset="2"/>
                                </a:rPr>
                              </m:ctrlPr>
                            </m:dPr>
                            <m:e>
                              <m:r>
                                <a:rPr lang="en-US" altLang="zh-CN" i="1">
                                  <a:latin typeface="Cambria Math" panose="02040503050406030204" pitchFamily="18" charset="0"/>
                                  <a:ea typeface="Cambria Math" panose="02040503050406030204" pitchFamily="18" charset="0"/>
                                  <a:sym typeface="Wingdings 2" panose="05020102010507070707" pitchFamily="18" charset="2"/>
                                </a:rPr>
                                <m:t>0</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05</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0</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04</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0</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03</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0</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03</m:t>
                              </m:r>
                            </m:e>
                          </m:d>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5</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2</m:t>
                          </m:r>
                          <m:r>
                            <a:rPr lang="en-US" altLang="zh-CN" i="1">
                              <a:latin typeface="Cambria Math" panose="02040503050406030204" pitchFamily="18" charset="0"/>
                              <a:ea typeface="Cambria Math" panose="02040503050406030204" pitchFamily="18" charset="0"/>
                              <a:sym typeface="Wingdings 2" panose="05020102010507070707" pitchFamily="18" charset="2"/>
                            </a:rPr>
                            <m:t>.</m:t>
                          </m:r>
                          <m:r>
                            <a:rPr lang="en-US" altLang="zh-CN" i="1">
                              <a:latin typeface="Cambria Math" panose="02040503050406030204" pitchFamily="18" charset="0"/>
                              <a:ea typeface="Cambria Math" panose="02040503050406030204" pitchFamily="18" charset="0"/>
                              <a:sym typeface="Wingdings 2" panose="05020102010507070707" pitchFamily="18" charset="2"/>
                            </a:rPr>
                            <m:t>20</m:t>
                          </m:r>
                        </m:e>
                      </m:nary>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159174" y="5203302"/>
                <a:ext cx="8825652" cy="847027"/>
              </a:xfrm>
              <a:prstGeom prst="rect">
                <a:avLst/>
              </a:prstGeom>
              <a:blipFill rotWithShape="1">
                <a:blip r:embed="rId1"/>
                <a:stretch>
                  <a:fillRect l="-5" t="-13" r="2" b="6"/>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536788" y="236823"/>
                <a:ext cx="8262438" cy="466871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构造满足哈夫曼编码的最优性质：</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）若</a:t>
                </a:r>
                <a14:m>
                  <m:oMath xmlns:m="http://schemas.openxmlformats.org/officeDocument/2006/math">
                    <m:sSub>
                      <m:sSubPr>
                        <m:ctrlPr>
                          <a:rPr lang="en-US" altLang="zh-CN" sz="2800" i="1" smtClean="0">
                            <a:latin typeface="Cambria Math" panose="02040503050406030204" pitchFamily="18" charset="0"/>
                            <a:ea typeface="微软雅黑" panose="020B0503020204020204" pitchFamily="34" charset="-122"/>
                            <a:sym typeface="Wingdings 2" panose="05020102010507070707" pitchFamily="18" charset="2"/>
                          </a:rPr>
                        </m:ctrlPr>
                      </m:sSubPr>
                      <m:e>
                        <m:r>
                          <a:rPr lang="en-US" altLang="zh-CN" sz="2800" i="1">
                            <a:latin typeface="Cambria Math" panose="02040503050406030204" pitchFamily="18" charset="0"/>
                            <a:ea typeface="微软雅黑" panose="020B0503020204020204" pitchFamily="34" charset="-122"/>
                            <a:sym typeface="Wingdings 2" panose="05020102010507070707" pitchFamily="18" charset="2"/>
                          </a:rPr>
                          <m:t>𝑑</m:t>
                        </m:r>
                      </m:e>
                      <m:sub>
                        <m:r>
                          <a:rPr lang="en-US" altLang="zh-CN" sz="2800" b="0" i="1" smtClean="0">
                            <a:latin typeface="Cambria Math" panose="02040503050406030204" pitchFamily="18" charset="0"/>
                            <a:ea typeface="微软雅黑" panose="020B0503020204020204" pitchFamily="34" charset="-122"/>
                            <a:sym typeface="Wingdings 2" panose="05020102010507070707" pitchFamily="18" charset="2"/>
                          </a:rPr>
                          <m:t>𝑖</m:t>
                        </m:r>
                      </m:sub>
                    </m:sSub>
                    <m:r>
                      <a:rPr lang="en-US" altLang="zh-CN" sz="2800" i="1" smtClean="0">
                        <a:latin typeface="Cambria Math" panose="02040503050406030204" pitchFamily="18" charset="0"/>
                        <a:ea typeface="Cambria Math" panose="02040503050406030204" pitchFamily="18" charset="0"/>
                        <a:sym typeface="Wingdings 2" panose="05020102010507070707" pitchFamily="18" charset="2"/>
                      </a:rPr>
                      <m:t>≠</m:t>
                    </m:r>
                    <m:sSub>
                      <m:sSubPr>
                        <m:ctrlPr>
                          <a:rPr lang="en-US" altLang="zh-CN" sz="2800" i="1" smtClean="0">
                            <a:latin typeface="Cambria Math" panose="02040503050406030204" pitchFamily="18" charset="0"/>
                            <a:ea typeface="Cambria Math" panose="02040503050406030204" pitchFamily="18" charset="0"/>
                            <a:sym typeface="Wingdings 2" panose="05020102010507070707" pitchFamily="18" charset="2"/>
                          </a:rPr>
                        </m:ctrlPr>
                      </m:sSubPr>
                      <m:e>
                        <m:r>
                          <a:rPr lang="en-US" altLang="zh-CN" sz="2800" b="0" i="1" smtClean="0">
                            <a:latin typeface="Cambria Math" panose="02040503050406030204" pitchFamily="18" charset="0"/>
                            <a:ea typeface="Cambria Math" panose="02040503050406030204" pitchFamily="18" charset="0"/>
                            <a:sym typeface="Wingdings 2" panose="05020102010507070707" pitchFamily="18" charset="2"/>
                          </a:rPr>
                          <m:t>𝑑</m:t>
                        </m:r>
                      </m:e>
                      <m:sub>
                        <m:r>
                          <a:rPr lang="en-US" altLang="zh-CN" sz="2800" i="1">
                            <a:latin typeface="Cambria Math" panose="02040503050406030204" pitchFamily="18" charset="0"/>
                            <a:ea typeface="Cambria Math" panose="02040503050406030204" pitchFamily="18" charset="0"/>
                            <a:sym typeface="Wingdings 2" panose="05020102010507070707" pitchFamily="18" charset="2"/>
                          </a:rPr>
                          <m:t>𝑗</m:t>
                        </m:r>
                      </m:sub>
                    </m:sSub>
                  </m:oMath>
                </a14:m>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字母不同</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 则对应的树叶不同。</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因此，前缀码（任一字符的编码都不是另一个字符编码）不同，一个路径不可能是其他路径的一部分，所以字母之间可以完全区别。</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800" dirty="0">
                    <a:latin typeface="微软雅黑" panose="020B0503020204020204" pitchFamily="34" charset="-122"/>
                    <a:ea typeface="微软雅黑" panose="020B0503020204020204" pitchFamily="34" charset="-122"/>
                    <a:sym typeface="Wingdings 2" panose="05020102010507070707" pitchFamily="18" charset="2"/>
                  </a:rPr>
                  <a:t>2</a:t>
                </a: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）将所有字符变成二进制的哈夫曼编码，使带权路径长度最短，相当于总的通路长度最短。</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mc:Choice>
        <mc:Fallback>
          <p:sp>
            <p:nvSpPr>
              <p:cNvPr id="7" name="文本框 6"/>
              <p:cNvSpPr txBox="1">
                <a:spLocks noRot="1" noChangeAspect="1" noMove="1" noResize="1" noEditPoints="1" noAdjustHandles="1" noChangeArrowheads="1" noChangeShapeType="1" noTextEdit="1"/>
              </p:cNvSpPr>
              <p:nvPr/>
            </p:nvSpPr>
            <p:spPr>
              <a:xfrm>
                <a:off x="536788" y="236823"/>
                <a:ext cx="8262438" cy="4668714"/>
              </a:xfrm>
              <a:prstGeom prst="rect">
                <a:avLst/>
              </a:prstGeom>
              <a:blipFill rotWithShape="1">
                <a:blip r:embed="rId1"/>
                <a:stretch>
                  <a:fillRect l="-3" t="-13" r="-92" b="3"/>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1026" name="Picture 2" descr="https://gimg2.baidu.com/image_search/src=http%3A%2F%2Fa4.att.hudong.com%2F44%2F76%2F01200000027654134399763343876_s.jpg&amp;refer=http%3A%2F%2Fa4.att.hudong.com&amp;app=2002&amp;size=f9999,10000&amp;q=a80&amp;n=0&amp;g=0n&amp;fmt=auto?sec=1652360266&amp;t=4ee068b699823942254f06e815f78b0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2072" y="197708"/>
            <a:ext cx="2124075"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706130" y="249183"/>
            <a:ext cx="5925065" cy="1938992"/>
          </a:xfrm>
          <a:prstGeom prst="rect">
            <a:avLst/>
          </a:prstGeom>
          <a:noFill/>
        </p:spPr>
        <p:txBody>
          <a:bodyPr wrap="square" rtlCol="0">
            <a:spAutoFit/>
          </a:bodyPr>
          <a:lstStyle/>
          <a:p>
            <a:pPr>
              <a:lnSpc>
                <a:spcPct val="150000"/>
              </a:lnSpc>
            </a:pPr>
            <a:r>
              <a:rPr lang="zh-CN" altLang="en-US" sz="2000" dirty="0"/>
              <a:t>又称霍夫曼，赫夫曼， </a:t>
            </a:r>
            <a:r>
              <a:rPr lang="en-US" altLang="zh-CN" sz="2000" dirty="0"/>
              <a:t>David Albert Huffman (1925-1999)</a:t>
            </a:r>
            <a:r>
              <a:rPr lang="zh-CN" altLang="en-US" sz="2000" dirty="0"/>
              <a:t>。计算机科学的先驱，以其哈夫曼编码闻名，在他的一生中，对有限状态自动机，开关电路，异步过程和信号设计有杰出的贡献。 </a:t>
            </a:r>
            <a:endParaRPr lang="zh-CN" altLang="en-US" sz="2000" dirty="0"/>
          </a:p>
        </p:txBody>
      </p:sp>
      <p:sp>
        <p:nvSpPr>
          <p:cNvPr id="6" name="文本框 5"/>
          <p:cNvSpPr txBox="1"/>
          <p:nvPr/>
        </p:nvSpPr>
        <p:spPr>
          <a:xfrm>
            <a:off x="242072" y="3072348"/>
            <a:ext cx="8853616" cy="3785652"/>
          </a:xfrm>
          <a:prstGeom prst="rect">
            <a:avLst/>
          </a:prstGeom>
          <a:noFill/>
        </p:spPr>
        <p:txBody>
          <a:bodyPr wrap="square" rtlCol="0">
            <a:spAutoFit/>
          </a:bodyPr>
          <a:lstStyle/>
          <a:p>
            <a:r>
              <a:rPr lang="zh-CN" altLang="en-US" sz="2000" dirty="0"/>
              <a:t>       他发明的</a:t>
            </a:r>
            <a:r>
              <a:rPr lang="en-US" altLang="zh-CN" sz="2000" dirty="0"/>
              <a:t>Huffman</a:t>
            </a:r>
            <a:r>
              <a:rPr lang="zh-CN" altLang="en-US" sz="2000" dirty="0"/>
              <a:t>编码能使通常的数据传输量减少到最小。这个编码的发明和这个算法一样引人入胜。</a:t>
            </a:r>
            <a:r>
              <a:rPr lang="en-US" altLang="zh-CN" sz="2000" dirty="0"/>
              <a:t>1950</a:t>
            </a:r>
            <a:r>
              <a:rPr lang="zh-CN" altLang="en-US" sz="2000" dirty="0"/>
              <a:t>年，</a:t>
            </a:r>
            <a:r>
              <a:rPr lang="en-US" altLang="zh-CN" sz="2000" dirty="0"/>
              <a:t>Huffman</a:t>
            </a:r>
            <a:r>
              <a:rPr lang="zh-CN" altLang="en-US" sz="2000" dirty="0"/>
              <a:t>在</a:t>
            </a:r>
            <a:r>
              <a:rPr lang="en-US" altLang="zh-CN" sz="2000" dirty="0"/>
              <a:t>MIT</a:t>
            </a:r>
            <a:r>
              <a:rPr lang="zh-CN" altLang="en-US" sz="2000" dirty="0"/>
              <a:t>的信息理论与编码研究班学习，</a:t>
            </a:r>
            <a:r>
              <a:rPr lang="en-US" altLang="zh-CN" sz="2000" dirty="0"/>
              <a:t>Robert </a:t>
            </a:r>
            <a:r>
              <a:rPr lang="en-US" altLang="zh-CN" sz="2000" dirty="0" err="1"/>
              <a:t>Fano</a:t>
            </a:r>
            <a:r>
              <a:rPr lang="zh-CN" altLang="en-US" sz="2000" dirty="0"/>
              <a:t>教授让学生选择是参加期末考试还是做一个大作业。</a:t>
            </a:r>
            <a:endParaRPr lang="en-US" altLang="zh-CN" sz="2000" dirty="0"/>
          </a:p>
          <a:p>
            <a:endParaRPr lang="en-US" altLang="zh-CN" sz="2000" dirty="0"/>
          </a:p>
          <a:p>
            <a:r>
              <a:rPr lang="zh-CN" altLang="en-US" sz="2000" dirty="0"/>
              <a:t>        一个名叫</a:t>
            </a:r>
            <a:r>
              <a:rPr lang="en-US" altLang="zh-CN" sz="2000" dirty="0"/>
              <a:t>David Albert Huffman</a:t>
            </a:r>
            <a:r>
              <a:rPr lang="zh-CN" altLang="en-US" sz="2000" dirty="0"/>
              <a:t>的年轻人因为不想参加期末考试，而选择了大作业（攻坚论文）。他为了完成这篇论文，花费了数月时间，研究了多种方法，但没有一种方法可以证明是最有效的。他对发现解决方案感到绝望，开始灰心丧气，并打算放弃这篇论文，转而准备期末考试。</a:t>
            </a:r>
            <a:endParaRPr lang="zh-CN" altLang="en-US" sz="2000" dirty="0"/>
          </a:p>
          <a:p>
            <a:endParaRPr lang="zh-CN" altLang="en-US" sz="2000" dirty="0"/>
          </a:p>
          <a:p>
            <a:r>
              <a:rPr lang="zh-CN" altLang="en-US" sz="2000" dirty="0"/>
              <a:t>        一天，正当他准备将论文笔记扔到垃圾桶中时，突然灵光一现！答案出现了！他想到了最佳编码方法！“</a:t>
            </a:r>
            <a:r>
              <a:rPr lang="zh-CN" altLang="en-US" sz="2000" dirty="0">
                <a:solidFill>
                  <a:srgbClr val="FF0000"/>
                </a:solidFill>
              </a:rPr>
              <a:t>那是我生命中最奇特的时刻</a:t>
            </a:r>
            <a:r>
              <a:rPr lang="zh-CN" altLang="en-US" sz="2000" dirty="0"/>
              <a:t>，”</a:t>
            </a:r>
            <a:r>
              <a:rPr lang="en-US" altLang="zh-CN" sz="2000" dirty="0"/>
              <a:t>Huffman</a:t>
            </a:r>
            <a:r>
              <a:rPr lang="zh-CN" altLang="en-US" sz="2000" dirty="0"/>
              <a:t>回顾这个时刻时说。“突然恍然大悟，犹如闪电一般 。”</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266964" y="61573"/>
            <a:ext cx="8959481" cy="6894195"/>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求哈夫曼树哈夫曼编码的算法：</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void  </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CrtHuffmanCode</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HuffmanTree</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ht</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HuffmanCode</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hc</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int n)</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从叶子结点到根，逆向求每个字符或指令的哈夫曼编码</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char* cd</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cd=(char*)malloc(n*</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sizeof</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(char));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分配求当前编码的工作空间</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cd[n-1]=</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\0</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*从右向左逐位存放编码，首先存放编码结束符*</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for(</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=1;i&lt;=</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n;i</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   start = n-1;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初始化编码起始指针</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c=</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p=</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].parent;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从叶子结点开始向上倒推</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while(p!=0)</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  start--;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if(</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[p].</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Lchild</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==c)  cd[start]=‘0’;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左分支</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0*/</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else cd[start]=‘1’;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右分支</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1*/ </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c=p; </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p=</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ht</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[p].parent;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向上倒推</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hc</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]=(char*)malloc((n-start)*</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sizeof</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(char));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为第</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i</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个编码分配空间</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strcpy</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hc</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],&amp;cd[start]);                      /*</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把编码复制到</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hc</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000" dirty="0" err="1">
                <a:latin typeface="微软雅黑" panose="020B0503020204020204" pitchFamily="34" charset="-122"/>
                <a:ea typeface="微软雅黑" panose="020B0503020204020204" pitchFamily="34" charset="-122"/>
                <a:sym typeface="Wingdings 2" panose="05020102010507070707" pitchFamily="18" charset="2"/>
              </a:rPr>
              <a:t>i</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sz="2000" dirty="0">
                <a:latin typeface="微软雅黑" panose="020B0503020204020204" pitchFamily="34" charset="-122"/>
                <a:ea typeface="微软雅黑" panose="020B0503020204020204" pitchFamily="34" charset="-122"/>
                <a:sym typeface="Wingdings 2" panose="05020102010507070707" pitchFamily="18" charset="2"/>
              </a:rPr>
              <a:t>中</a:t>
            </a:r>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}/*for*/</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a:p>
            <a:r>
              <a:rPr lang="en-US" altLang="zh-CN" sz="2000" dirty="0">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sz="2000" dirty="0">
              <a:latin typeface="微软雅黑" panose="020B0503020204020204" pitchFamily="34" charset="-122"/>
              <a:ea typeface="微软雅黑" panose="020B0503020204020204" pitchFamily="34" charset="-122"/>
              <a:sym typeface="Wingdings 2" panose="05020102010507070707" pitchFamily="18" charset="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266964" y="61573"/>
            <a:ext cx="8959481"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求哈夫曼树哈夫曼编码的算法：</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4" name="椭圆 3"/>
          <p:cNvSpPr/>
          <p:nvPr/>
        </p:nvSpPr>
        <p:spPr>
          <a:xfrm>
            <a:off x="744152" y="3627984"/>
            <a:ext cx="487742" cy="45340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2</a:t>
            </a:r>
            <a:endParaRPr lang="zh-CN" altLang="en-US" sz="2000" dirty="0"/>
          </a:p>
        </p:txBody>
      </p:sp>
      <p:sp>
        <p:nvSpPr>
          <p:cNvPr id="5" name="椭圆 4"/>
          <p:cNvSpPr/>
          <p:nvPr/>
        </p:nvSpPr>
        <p:spPr>
          <a:xfrm>
            <a:off x="1706808" y="3657291"/>
            <a:ext cx="439479" cy="46311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3</a:t>
            </a:r>
            <a:endParaRPr lang="zh-CN" altLang="en-US" sz="2000" dirty="0"/>
          </a:p>
        </p:txBody>
      </p:sp>
      <p:sp>
        <p:nvSpPr>
          <p:cNvPr id="6" name="椭圆 5"/>
          <p:cNvSpPr/>
          <p:nvPr/>
        </p:nvSpPr>
        <p:spPr>
          <a:xfrm>
            <a:off x="2558888" y="2814348"/>
            <a:ext cx="463173"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5</a:t>
            </a:r>
            <a:endParaRPr lang="zh-CN" altLang="en-US" sz="2000" dirty="0"/>
          </a:p>
        </p:txBody>
      </p:sp>
      <p:sp>
        <p:nvSpPr>
          <p:cNvPr id="8" name="椭圆 7"/>
          <p:cNvSpPr/>
          <p:nvPr/>
        </p:nvSpPr>
        <p:spPr>
          <a:xfrm>
            <a:off x="3434308" y="2815647"/>
            <a:ext cx="452768" cy="45473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7</a:t>
            </a:r>
            <a:endParaRPr lang="zh-CN" altLang="en-US" sz="2000" dirty="0"/>
          </a:p>
        </p:txBody>
      </p:sp>
      <p:sp>
        <p:nvSpPr>
          <p:cNvPr id="9" name="椭圆 8"/>
          <p:cNvSpPr/>
          <p:nvPr/>
        </p:nvSpPr>
        <p:spPr>
          <a:xfrm>
            <a:off x="1313583" y="2764154"/>
            <a:ext cx="482794"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rPr>
              <a:t>5</a:t>
            </a:r>
            <a:endParaRPr lang="zh-CN" altLang="en-US" sz="2000" dirty="0">
              <a:solidFill>
                <a:schemeClr val="tx1"/>
              </a:solidFill>
            </a:endParaRPr>
          </a:p>
        </p:txBody>
      </p:sp>
      <p:sp>
        <p:nvSpPr>
          <p:cNvPr id="10" name="椭圆 9"/>
          <p:cNvSpPr/>
          <p:nvPr/>
        </p:nvSpPr>
        <p:spPr>
          <a:xfrm>
            <a:off x="1845143" y="2023566"/>
            <a:ext cx="523986" cy="47866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11" name="椭圆 10"/>
          <p:cNvSpPr/>
          <p:nvPr/>
        </p:nvSpPr>
        <p:spPr>
          <a:xfrm>
            <a:off x="4483357" y="2889411"/>
            <a:ext cx="384977" cy="40011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8</a:t>
            </a:r>
            <a:endParaRPr lang="zh-CN" altLang="en-US" sz="2000" dirty="0"/>
          </a:p>
        </p:txBody>
      </p:sp>
      <p:sp>
        <p:nvSpPr>
          <p:cNvPr id="12" name="椭圆 11"/>
          <p:cNvSpPr/>
          <p:nvPr/>
        </p:nvSpPr>
        <p:spPr>
          <a:xfrm>
            <a:off x="3809375" y="2008454"/>
            <a:ext cx="472233"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dirty="0">
              <a:solidFill>
                <a:srgbClr val="FF0000"/>
              </a:solidFill>
            </a:endParaRPr>
          </a:p>
        </p:txBody>
      </p:sp>
      <p:sp>
        <p:nvSpPr>
          <p:cNvPr id="13" name="椭圆 12"/>
          <p:cNvSpPr/>
          <p:nvPr/>
        </p:nvSpPr>
        <p:spPr>
          <a:xfrm>
            <a:off x="2881694" y="1154079"/>
            <a:ext cx="543739" cy="5232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14" name="文本框 13"/>
          <p:cNvSpPr txBox="1"/>
          <p:nvPr/>
        </p:nvSpPr>
        <p:spPr>
          <a:xfrm>
            <a:off x="1915159" y="2062474"/>
            <a:ext cx="453970" cy="400110"/>
          </a:xfrm>
          <a:prstGeom prst="rect">
            <a:avLst/>
          </a:prstGeom>
          <a:noFill/>
        </p:spPr>
        <p:txBody>
          <a:bodyPr wrap="none" rtlCol="0">
            <a:spAutoFit/>
          </a:bodyPr>
          <a:lstStyle/>
          <a:p>
            <a:r>
              <a:rPr lang="en-US" altLang="zh-CN" sz="2000" dirty="0"/>
              <a:t>10</a:t>
            </a:r>
            <a:endParaRPr lang="zh-CN" altLang="en-US" sz="2000" dirty="0"/>
          </a:p>
        </p:txBody>
      </p:sp>
      <p:sp>
        <p:nvSpPr>
          <p:cNvPr id="15" name="文本框 14"/>
          <p:cNvSpPr txBox="1"/>
          <p:nvPr/>
        </p:nvSpPr>
        <p:spPr>
          <a:xfrm>
            <a:off x="3774974" y="2008082"/>
            <a:ext cx="453970" cy="400110"/>
          </a:xfrm>
          <a:prstGeom prst="rect">
            <a:avLst/>
          </a:prstGeom>
          <a:noFill/>
        </p:spPr>
        <p:txBody>
          <a:bodyPr wrap="none" rtlCol="0">
            <a:spAutoFit/>
          </a:bodyPr>
          <a:lstStyle/>
          <a:p>
            <a:r>
              <a:rPr lang="en-US" altLang="zh-CN" sz="2000" dirty="0"/>
              <a:t>15</a:t>
            </a:r>
            <a:endParaRPr lang="zh-CN" altLang="en-US" sz="2000" dirty="0"/>
          </a:p>
        </p:txBody>
      </p:sp>
      <p:sp>
        <p:nvSpPr>
          <p:cNvPr id="16" name="文本框 15"/>
          <p:cNvSpPr txBox="1"/>
          <p:nvPr/>
        </p:nvSpPr>
        <p:spPr>
          <a:xfrm>
            <a:off x="2909259" y="1187757"/>
            <a:ext cx="453970" cy="400110"/>
          </a:xfrm>
          <a:prstGeom prst="rect">
            <a:avLst/>
          </a:prstGeom>
          <a:noFill/>
        </p:spPr>
        <p:txBody>
          <a:bodyPr wrap="none" rtlCol="0">
            <a:spAutoFit/>
          </a:bodyPr>
          <a:lstStyle/>
          <a:p>
            <a:r>
              <a:rPr lang="en-US" altLang="zh-CN" sz="2000" dirty="0"/>
              <a:t>25</a:t>
            </a:r>
            <a:endParaRPr lang="zh-CN" altLang="en-US" sz="2000" dirty="0"/>
          </a:p>
        </p:txBody>
      </p:sp>
      <p:cxnSp>
        <p:nvCxnSpPr>
          <p:cNvPr id="17" name="直接连接符 16"/>
          <p:cNvCxnSpPr>
            <a:stCxn id="9" idx="3"/>
            <a:endCxn id="4" idx="0"/>
          </p:cNvCxnSpPr>
          <p:nvPr/>
        </p:nvCxnSpPr>
        <p:spPr>
          <a:xfrm flipH="1">
            <a:off x="988023" y="3169740"/>
            <a:ext cx="396264" cy="458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 idx="5"/>
            <a:endCxn id="5" idx="0"/>
          </p:cNvCxnSpPr>
          <p:nvPr/>
        </p:nvCxnSpPr>
        <p:spPr>
          <a:xfrm>
            <a:off x="1725673" y="3169740"/>
            <a:ext cx="200875" cy="4875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5"/>
            <a:endCxn id="6" idx="1"/>
          </p:cNvCxnSpPr>
          <p:nvPr/>
        </p:nvCxnSpPr>
        <p:spPr>
          <a:xfrm>
            <a:off x="2292393" y="2432129"/>
            <a:ext cx="334325" cy="4518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3"/>
            <a:endCxn id="9" idx="0"/>
          </p:cNvCxnSpPr>
          <p:nvPr/>
        </p:nvCxnSpPr>
        <p:spPr>
          <a:xfrm flipH="1">
            <a:off x="1554980" y="2432129"/>
            <a:ext cx="366899" cy="332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3" idx="3"/>
            <a:endCxn id="10" idx="7"/>
          </p:cNvCxnSpPr>
          <p:nvPr/>
        </p:nvCxnSpPr>
        <p:spPr>
          <a:xfrm flipH="1">
            <a:off x="2292393" y="1600675"/>
            <a:ext cx="668930" cy="492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3" idx="5"/>
            <a:endCxn id="12" idx="1"/>
          </p:cNvCxnSpPr>
          <p:nvPr/>
        </p:nvCxnSpPr>
        <p:spPr>
          <a:xfrm>
            <a:off x="3345804" y="1600675"/>
            <a:ext cx="532728" cy="477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1" idx="0"/>
          </p:cNvCxnSpPr>
          <p:nvPr/>
        </p:nvCxnSpPr>
        <p:spPr>
          <a:xfrm>
            <a:off x="4212451" y="2414040"/>
            <a:ext cx="463395" cy="475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2" idx="3"/>
            <a:endCxn id="8" idx="0"/>
          </p:cNvCxnSpPr>
          <p:nvPr/>
        </p:nvCxnSpPr>
        <p:spPr>
          <a:xfrm flipH="1">
            <a:off x="3660692" y="2414040"/>
            <a:ext cx="217840" cy="4016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66964" y="5602124"/>
            <a:ext cx="553357" cy="523220"/>
          </a:xfrm>
          <a:prstGeom prst="rect">
            <a:avLst/>
          </a:prstGeom>
          <a:noFill/>
        </p:spPr>
        <p:txBody>
          <a:bodyPr wrap="none" rtlCol="0">
            <a:spAutoFit/>
          </a:bodyPr>
          <a:lstStyle/>
          <a:p>
            <a:r>
              <a:rPr lang="en-US" altLang="zh-CN" sz="2800" dirty="0"/>
              <a:t>cd</a:t>
            </a:r>
            <a:endParaRPr lang="zh-CN" altLang="en-US" sz="2800" dirty="0"/>
          </a:p>
        </p:txBody>
      </p:sp>
      <p:sp>
        <p:nvSpPr>
          <p:cNvPr id="28" name="文本框 27"/>
          <p:cNvSpPr txBox="1"/>
          <p:nvPr/>
        </p:nvSpPr>
        <p:spPr>
          <a:xfrm>
            <a:off x="2418521" y="1536835"/>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29" name="文本框 28"/>
          <p:cNvSpPr txBox="1"/>
          <p:nvPr/>
        </p:nvSpPr>
        <p:spPr>
          <a:xfrm>
            <a:off x="1480673" y="2284458"/>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30" name="文本框 29"/>
          <p:cNvSpPr txBox="1"/>
          <p:nvPr/>
        </p:nvSpPr>
        <p:spPr>
          <a:xfrm>
            <a:off x="913710" y="3100742"/>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31" name="文本框 30"/>
          <p:cNvSpPr txBox="1"/>
          <p:nvPr/>
        </p:nvSpPr>
        <p:spPr>
          <a:xfrm>
            <a:off x="2426634" y="2389867"/>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2" name="文本框 31"/>
          <p:cNvSpPr txBox="1"/>
          <p:nvPr/>
        </p:nvSpPr>
        <p:spPr>
          <a:xfrm>
            <a:off x="1839193" y="3190043"/>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3" name="文本框 32"/>
          <p:cNvSpPr txBox="1"/>
          <p:nvPr/>
        </p:nvSpPr>
        <p:spPr>
          <a:xfrm>
            <a:off x="3584517" y="1536661"/>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4" name="文本框 33"/>
          <p:cNvSpPr txBox="1"/>
          <p:nvPr/>
        </p:nvSpPr>
        <p:spPr>
          <a:xfrm>
            <a:off x="4357504" y="2321915"/>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5" name="文本框 34"/>
          <p:cNvSpPr txBox="1"/>
          <p:nvPr/>
        </p:nvSpPr>
        <p:spPr>
          <a:xfrm>
            <a:off x="3450201" y="2364044"/>
            <a:ext cx="319318" cy="400110"/>
          </a:xfrm>
          <a:prstGeom prst="rect">
            <a:avLst/>
          </a:prstGeom>
          <a:noFill/>
        </p:spPr>
        <p:txBody>
          <a:bodyPr wrap="none" rtlCol="0">
            <a:spAutoFit/>
          </a:bodyPr>
          <a:lstStyle/>
          <a:p>
            <a:r>
              <a:rPr lang="en-US" altLang="zh-CN" sz="2000" dirty="0"/>
              <a:t>0</a:t>
            </a:r>
            <a:endParaRPr lang="zh-CN" altLang="en-US" sz="2000" dirty="0"/>
          </a:p>
        </p:txBody>
      </p:sp>
      <p:graphicFrame>
        <p:nvGraphicFramePr>
          <p:cNvPr id="73" name="表格 73"/>
          <p:cNvGraphicFramePr>
            <a:graphicFrameLocks noGrp="1"/>
          </p:cNvGraphicFramePr>
          <p:nvPr/>
        </p:nvGraphicFramePr>
        <p:xfrm>
          <a:off x="5572114" y="1526122"/>
          <a:ext cx="1305780" cy="3562035"/>
        </p:xfrm>
        <a:graphic>
          <a:graphicData uri="http://schemas.openxmlformats.org/drawingml/2006/table">
            <a:tbl>
              <a:tblPr firstRow="1" bandRow="1">
                <a:tableStyleId>{5940675A-B579-460E-94D1-54222C63F5DA}</a:tableStyleId>
              </a:tblPr>
              <a:tblGrid>
                <a:gridCol w="652890"/>
                <a:gridCol w="652890"/>
              </a:tblGrid>
              <a:tr h="712407">
                <a:tc>
                  <a:txBody>
                    <a:bodyPr/>
                    <a:lstStyle/>
                    <a:p>
                      <a:pPr algn="ctr"/>
                      <a:r>
                        <a:rPr lang="en-US" altLang="zh-CN" sz="2000" dirty="0" err="1"/>
                        <a:t>hc</a:t>
                      </a:r>
                      <a:r>
                        <a:rPr lang="en-US" altLang="zh-CN" sz="2000" dirty="0"/>
                        <a:t>[1]</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dirty="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[2]</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[3]</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[4]</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[5]</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dirty="0"/>
                    </a:p>
                  </a:txBody>
                  <a:tcPr>
                    <a:lnL w="12700" cap="flat" cmpd="sng" algn="ctr">
                      <a:solidFill>
                        <a:schemeClr val="tx1"/>
                      </a:solidFill>
                      <a:prstDash val="solid"/>
                      <a:round/>
                      <a:headEnd type="none" w="med" len="med"/>
                      <a:tailEnd type="none" w="med" len="med"/>
                    </a:lnL>
                  </a:tcPr>
                </a:tc>
              </a:tr>
            </a:tbl>
          </a:graphicData>
        </a:graphic>
      </p:graphicFrame>
      <p:graphicFrame>
        <p:nvGraphicFramePr>
          <p:cNvPr id="74" name="表格 74"/>
          <p:cNvGraphicFramePr>
            <a:graphicFrameLocks noGrp="1"/>
          </p:cNvGraphicFramePr>
          <p:nvPr/>
        </p:nvGraphicFramePr>
        <p:xfrm>
          <a:off x="976183" y="5291037"/>
          <a:ext cx="3641340" cy="792480"/>
        </p:xfrm>
        <a:graphic>
          <a:graphicData uri="http://schemas.openxmlformats.org/drawingml/2006/table">
            <a:tbl>
              <a:tblPr firstRow="1" bandRow="1">
                <a:tableStyleId>{5940675A-B579-460E-94D1-54222C63F5DA}</a:tableStyleId>
              </a:tblPr>
              <a:tblGrid>
                <a:gridCol w="728268"/>
                <a:gridCol w="728268"/>
                <a:gridCol w="728268"/>
                <a:gridCol w="728268"/>
                <a:gridCol w="728268"/>
              </a:tblGrid>
              <a:tr h="377055">
                <a:tc>
                  <a:txBody>
                    <a:bodyPr/>
                    <a:lstStyle/>
                    <a:p>
                      <a:pPr algn="ctr"/>
                      <a:r>
                        <a:rPr lang="en-US" altLang="zh-CN" sz="2000" dirty="0"/>
                        <a:t>0</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1</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2</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3</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4</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7055">
                <a:tc>
                  <a:txBody>
                    <a:bodyPr/>
                    <a:lstStyle/>
                    <a:p>
                      <a:endParaRPr lang="zh-CN" altLang="en-US" sz="2000" dirty="0"/>
                    </a:p>
                  </a:txBody>
                  <a:tcPr>
                    <a:lnT w="12700" cap="flat" cmpd="sng" algn="ctr">
                      <a:solidFill>
                        <a:schemeClr val="tx1"/>
                      </a:solidFill>
                      <a:prstDash val="solid"/>
                      <a:round/>
                      <a:headEnd type="none" w="med" len="med"/>
                      <a:tailEnd type="none" w="med" len="med"/>
                    </a:lnT>
                  </a:tcPr>
                </a:tc>
                <a:tc>
                  <a:txBody>
                    <a:bodyPr/>
                    <a:lstStyle/>
                    <a:p>
                      <a:endParaRPr lang="zh-CN" altLang="en-US" sz="2000"/>
                    </a:p>
                  </a:txBody>
                  <a:tcPr>
                    <a:lnT w="12700" cap="flat" cmpd="sng" algn="ctr">
                      <a:solidFill>
                        <a:schemeClr val="tx1"/>
                      </a:solidFill>
                      <a:prstDash val="solid"/>
                      <a:round/>
                      <a:headEnd type="none" w="med" len="med"/>
                      <a:tailEnd type="none" w="med" len="med"/>
                    </a:lnT>
                  </a:tcPr>
                </a:tc>
                <a:tc>
                  <a:txBody>
                    <a:bodyPr/>
                    <a:lstStyle/>
                    <a:p>
                      <a:endParaRPr lang="zh-CN" altLang="en-US" sz="2000"/>
                    </a:p>
                  </a:txBody>
                  <a:tcPr>
                    <a:lnT w="12700" cap="flat" cmpd="sng" algn="ctr">
                      <a:solidFill>
                        <a:schemeClr val="tx1"/>
                      </a:solidFill>
                      <a:prstDash val="solid"/>
                      <a:round/>
                      <a:headEnd type="none" w="med" len="med"/>
                      <a:tailEnd type="none" w="med" len="med"/>
                    </a:lnT>
                  </a:tcPr>
                </a:tc>
                <a:tc>
                  <a:txBody>
                    <a:bodyPr/>
                    <a:lstStyle/>
                    <a:p>
                      <a:endParaRPr lang="zh-CN" altLang="en-US" sz="2000" dirty="0"/>
                    </a:p>
                  </a:txBody>
                  <a:tcPr>
                    <a:lnT w="12700" cap="flat" cmpd="sng" algn="ctr">
                      <a:solidFill>
                        <a:schemeClr val="tx1"/>
                      </a:solidFill>
                      <a:prstDash val="solid"/>
                      <a:round/>
                      <a:headEnd type="none" w="med" len="med"/>
                      <a:tailEnd type="none" w="med" len="med"/>
                    </a:lnT>
                  </a:tcPr>
                </a:tc>
                <a:tc>
                  <a:txBody>
                    <a:bodyPr/>
                    <a:lstStyle/>
                    <a:p>
                      <a:endParaRPr lang="zh-CN" altLang="en-US" sz="2000" dirty="0"/>
                    </a:p>
                  </a:txBody>
                  <a:tcPr>
                    <a:lnT w="12700" cap="flat" cmpd="sng" algn="ctr">
                      <a:solidFill>
                        <a:schemeClr val="tx1"/>
                      </a:solidFill>
                      <a:prstDash val="solid"/>
                      <a:round/>
                      <a:headEnd type="none" w="med" len="med"/>
                      <a:tailEnd type="none" w="med" len="med"/>
                    </a:lnT>
                  </a:tcPr>
                </a:tc>
              </a:tr>
            </a:tbl>
          </a:graphicData>
        </a:graphic>
      </p:graphicFrame>
      <p:sp>
        <p:nvSpPr>
          <p:cNvPr id="75" name="文本框 74"/>
          <p:cNvSpPr txBox="1"/>
          <p:nvPr/>
        </p:nvSpPr>
        <p:spPr>
          <a:xfrm>
            <a:off x="3340695" y="5697255"/>
            <a:ext cx="319318" cy="400110"/>
          </a:xfrm>
          <a:prstGeom prst="rect">
            <a:avLst/>
          </a:prstGeom>
          <a:noFill/>
        </p:spPr>
        <p:txBody>
          <a:bodyPr wrap="none" rtlCol="0">
            <a:spAutoFit/>
          </a:bodyPr>
          <a:lstStyle/>
          <a:p>
            <a:r>
              <a:rPr lang="en-US" altLang="zh-CN" sz="2000" dirty="0">
                <a:solidFill>
                  <a:srgbClr val="FF0000"/>
                </a:solidFill>
              </a:rPr>
              <a:t>0</a:t>
            </a:r>
            <a:endParaRPr lang="zh-CN" altLang="en-US" sz="2000" dirty="0">
              <a:solidFill>
                <a:srgbClr val="FF0000"/>
              </a:solidFill>
            </a:endParaRPr>
          </a:p>
        </p:txBody>
      </p:sp>
      <p:sp>
        <p:nvSpPr>
          <p:cNvPr id="78" name="文本框 77"/>
          <p:cNvSpPr txBox="1"/>
          <p:nvPr/>
        </p:nvSpPr>
        <p:spPr>
          <a:xfrm>
            <a:off x="3919654" y="4952574"/>
            <a:ext cx="667170" cy="400110"/>
          </a:xfrm>
          <a:prstGeom prst="rect">
            <a:avLst/>
          </a:prstGeom>
          <a:noFill/>
        </p:spPr>
        <p:txBody>
          <a:bodyPr wrap="none" rtlCol="0">
            <a:spAutoFit/>
          </a:bodyPr>
          <a:lstStyle/>
          <a:p>
            <a:r>
              <a:rPr lang="en-US" altLang="zh-CN" sz="2000" dirty="0">
                <a:solidFill>
                  <a:srgbClr val="FF0000"/>
                </a:solidFill>
              </a:rPr>
              <a:t>start</a:t>
            </a:r>
            <a:endParaRPr lang="zh-CN" altLang="en-US" sz="2000" dirty="0">
              <a:solidFill>
                <a:srgbClr val="FF0000"/>
              </a:solidFill>
            </a:endParaRPr>
          </a:p>
        </p:txBody>
      </p:sp>
      <p:sp>
        <p:nvSpPr>
          <p:cNvPr id="79" name="文本框 78"/>
          <p:cNvSpPr txBox="1"/>
          <p:nvPr/>
        </p:nvSpPr>
        <p:spPr>
          <a:xfrm>
            <a:off x="-28601" y="3104764"/>
            <a:ext cx="303680" cy="523220"/>
          </a:xfrm>
          <a:prstGeom prst="rect">
            <a:avLst/>
          </a:prstGeom>
          <a:noFill/>
        </p:spPr>
        <p:txBody>
          <a:bodyPr wrap="square" rtlCol="0">
            <a:spAutoFit/>
          </a:bodyPr>
          <a:lstStyle/>
          <a:p>
            <a:r>
              <a:rPr lang="en-US" altLang="zh-CN" sz="2800" dirty="0">
                <a:solidFill>
                  <a:srgbClr val="0070C0"/>
                </a:solidFill>
              </a:rPr>
              <a:t>c</a:t>
            </a:r>
            <a:endParaRPr lang="zh-CN" altLang="en-US" sz="2800" dirty="0">
              <a:solidFill>
                <a:srgbClr val="0070C0"/>
              </a:solidFill>
            </a:endParaRPr>
          </a:p>
        </p:txBody>
      </p:sp>
      <p:sp>
        <p:nvSpPr>
          <p:cNvPr id="80" name="文本框 79"/>
          <p:cNvSpPr txBox="1"/>
          <p:nvPr/>
        </p:nvSpPr>
        <p:spPr>
          <a:xfrm>
            <a:off x="380620" y="2321915"/>
            <a:ext cx="336682" cy="523220"/>
          </a:xfrm>
          <a:prstGeom prst="rect">
            <a:avLst/>
          </a:prstGeom>
          <a:noFill/>
        </p:spPr>
        <p:txBody>
          <a:bodyPr wrap="square" rtlCol="0">
            <a:spAutoFit/>
          </a:bodyPr>
          <a:lstStyle/>
          <a:p>
            <a:r>
              <a:rPr lang="en-US" altLang="zh-CN" sz="2800" dirty="0">
                <a:solidFill>
                  <a:srgbClr val="FF0000"/>
                </a:solidFill>
              </a:rPr>
              <a:t>p</a:t>
            </a:r>
            <a:endParaRPr lang="zh-CN" altLang="en-US" sz="2800" dirty="0">
              <a:solidFill>
                <a:srgbClr val="FF0000"/>
              </a:solidFill>
            </a:endParaRPr>
          </a:p>
        </p:txBody>
      </p:sp>
      <p:cxnSp>
        <p:nvCxnSpPr>
          <p:cNvPr id="82" name="直接箭头连接符 81"/>
          <p:cNvCxnSpPr>
            <a:stCxn id="79" idx="3"/>
          </p:cNvCxnSpPr>
          <p:nvPr/>
        </p:nvCxnSpPr>
        <p:spPr>
          <a:xfrm>
            <a:off x="275079" y="3366374"/>
            <a:ext cx="493925" cy="1838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80" idx="3"/>
          </p:cNvCxnSpPr>
          <p:nvPr/>
        </p:nvCxnSpPr>
        <p:spPr>
          <a:xfrm>
            <a:off x="717302" y="2583525"/>
            <a:ext cx="550234" cy="2466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4015511" y="5687277"/>
            <a:ext cx="735314" cy="400110"/>
          </a:xfrm>
          <a:prstGeom prst="rect">
            <a:avLst/>
          </a:prstGeom>
          <a:noFill/>
        </p:spPr>
        <p:txBody>
          <a:bodyPr wrap="square">
            <a:spAutoFit/>
          </a:bodyPr>
          <a:lstStyle/>
          <a:p>
            <a:r>
              <a:rPr lang="en-US" altLang="zh-CN" sz="2000" dirty="0"/>
              <a:t>\0</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0000"/>
                                      </p:to>
                                    </p:animClr>
                                    <p:animClr clrSpc="rgb" dir="cw">
                                      <p:cBhvr>
                                        <p:cTn id="7" dur="500" fill="hold"/>
                                        <p:tgtEl>
                                          <p:spTgt spid="4">
                                            <p:txEl>
                                              <p:pRg st="0" end="0"/>
                                            </p:txEl>
                                          </p:spTgt>
                                        </p:tgtEl>
                                        <p:attrNameLst>
                                          <p:attrName>fillcolor</p:attrName>
                                        </p:attrNameLst>
                                      </p:cBhvr>
                                      <p:to>
                                        <a:srgbClr val="FF0000"/>
                                      </p:to>
                                    </p:animClr>
                                    <p:set>
                                      <p:cBhvr>
                                        <p:cTn id="8" dur="500" fill="hold"/>
                                        <p:tgtEl>
                                          <p:spTgt spid="4">
                                            <p:txEl>
                                              <p:pRg st="0" end="0"/>
                                            </p:txEl>
                                          </p:spTgt>
                                        </p:tgtEl>
                                        <p:attrNameLst>
                                          <p:attrName>fill.type</p:attrName>
                                        </p:attrNameLst>
                                      </p:cBhvr>
                                      <p:to>
                                        <p:strVal val="solid"/>
                                      </p:to>
                                    </p:set>
                                    <p:set>
                                      <p:cBhvr>
                                        <p:cTn id="9" dur="500" fill="hold"/>
                                        <p:tgtEl>
                                          <p:spTgt spid="4">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0"/>
                                  </p:stCondLst>
                                  <p:childTnLst>
                                    <p:animMotion origin="layout" path="M -0.01284 0.00185 L -0.01284 0.00185 L -0.03211 -0.00093 C -0.0335 -0.00116 -0.03472 -0.00185 -0.03611 -0.00162 C -0.04757 -0.00139 -0.05902 -0.00046 -0.07048 1.11111E-6 C -0.07222 1.11111E-6 -0.07395 1.11111E-6 -0.07569 1.11111E-6 L -0.07569 1.11111E-6 " pathEditMode="relative" ptsTypes="AAAAAAA">
                                      <p:cBhvr>
                                        <p:cTn id="25" dur="2000" fill="hold"/>
                                        <p:tgtEl>
                                          <p:spTgt spid="78"/>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8" grpId="0"/>
      <p:bldP spid="79" grpId="0"/>
      <p:bldP spid="8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266964" y="61573"/>
            <a:ext cx="8959481"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求哈夫曼树哈夫曼编码的算法：</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4" name="椭圆 3"/>
          <p:cNvSpPr/>
          <p:nvPr/>
        </p:nvSpPr>
        <p:spPr>
          <a:xfrm>
            <a:off x="744152" y="3627984"/>
            <a:ext cx="487742" cy="45340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2</a:t>
            </a:r>
            <a:endParaRPr lang="zh-CN" altLang="en-US" sz="2000" dirty="0"/>
          </a:p>
        </p:txBody>
      </p:sp>
      <p:sp>
        <p:nvSpPr>
          <p:cNvPr id="5" name="椭圆 4"/>
          <p:cNvSpPr/>
          <p:nvPr/>
        </p:nvSpPr>
        <p:spPr>
          <a:xfrm>
            <a:off x="1706808" y="3657291"/>
            <a:ext cx="439479" cy="46311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3</a:t>
            </a:r>
            <a:endParaRPr lang="zh-CN" altLang="en-US" sz="2000" dirty="0"/>
          </a:p>
        </p:txBody>
      </p:sp>
      <p:sp>
        <p:nvSpPr>
          <p:cNvPr id="6" name="椭圆 5"/>
          <p:cNvSpPr/>
          <p:nvPr/>
        </p:nvSpPr>
        <p:spPr>
          <a:xfrm>
            <a:off x="2558888" y="2814348"/>
            <a:ext cx="463173"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5</a:t>
            </a:r>
            <a:endParaRPr lang="zh-CN" altLang="en-US" sz="2000" dirty="0"/>
          </a:p>
        </p:txBody>
      </p:sp>
      <p:sp>
        <p:nvSpPr>
          <p:cNvPr id="8" name="椭圆 7"/>
          <p:cNvSpPr/>
          <p:nvPr/>
        </p:nvSpPr>
        <p:spPr>
          <a:xfrm>
            <a:off x="3434308" y="2815647"/>
            <a:ext cx="452768" cy="45473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7</a:t>
            </a:r>
            <a:endParaRPr lang="zh-CN" altLang="en-US" sz="2000" dirty="0"/>
          </a:p>
        </p:txBody>
      </p:sp>
      <p:sp>
        <p:nvSpPr>
          <p:cNvPr id="9" name="椭圆 8"/>
          <p:cNvSpPr/>
          <p:nvPr/>
        </p:nvSpPr>
        <p:spPr>
          <a:xfrm>
            <a:off x="1313583" y="2764154"/>
            <a:ext cx="482794"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rPr>
              <a:t>5</a:t>
            </a:r>
            <a:endParaRPr lang="zh-CN" altLang="en-US" sz="2000" dirty="0">
              <a:solidFill>
                <a:schemeClr val="tx1"/>
              </a:solidFill>
            </a:endParaRPr>
          </a:p>
        </p:txBody>
      </p:sp>
      <p:sp>
        <p:nvSpPr>
          <p:cNvPr id="10" name="椭圆 9"/>
          <p:cNvSpPr/>
          <p:nvPr/>
        </p:nvSpPr>
        <p:spPr>
          <a:xfrm>
            <a:off x="1845143" y="2023566"/>
            <a:ext cx="523986" cy="47866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11" name="椭圆 10"/>
          <p:cNvSpPr/>
          <p:nvPr/>
        </p:nvSpPr>
        <p:spPr>
          <a:xfrm>
            <a:off x="4483357" y="2889411"/>
            <a:ext cx="384977" cy="40011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8</a:t>
            </a:r>
            <a:endParaRPr lang="zh-CN" altLang="en-US" sz="2000" dirty="0"/>
          </a:p>
        </p:txBody>
      </p:sp>
      <p:sp>
        <p:nvSpPr>
          <p:cNvPr id="12" name="椭圆 11"/>
          <p:cNvSpPr/>
          <p:nvPr/>
        </p:nvSpPr>
        <p:spPr>
          <a:xfrm>
            <a:off x="3809375" y="2008454"/>
            <a:ext cx="472233"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dirty="0">
              <a:solidFill>
                <a:srgbClr val="FF0000"/>
              </a:solidFill>
            </a:endParaRPr>
          </a:p>
        </p:txBody>
      </p:sp>
      <p:sp>
        <p:nvSpPr>
          <p:cNvPr id="13" name="椭圆 12"/>
          <p:cNvSpPr/>
          <p:nvPr/>
        </p:nvSpPr>
        <p:spPr>
          <a:xfrm>
            <a:off x="2881694" y="1154079"/>
            <a:ext cx="543739" cy="5232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14" name="文本框 13"/>
          <p:cNvSpPr txBox="1"/>
          <p:nvPr/>
        </p:nvSpPr>
        <p:spPr>
          <a:xfrm>
            <a:off x="1915159" y="2062474"/>
            <a:ext cx="453970" cy="400110"/>
          </a:xfrm>
          <a:prstGeom prst="rect">
            <a:avLst/>
          </a:prstGeom>
          <a:noFill/>
        </p:spPr>
        <p:txBody>
          <a:bodyPr wrap="none" rtlCol="0">
            <a:spAutoFit/>
          </a:bodyPr>
          <a:lstStyle/>
          <a:p>
            <a:r>
              <a:rPr lang="en-US" altLang="zh-CN" sz="2000" dirty="0"/>
              <a:t>10</a:t>
            </a:r>
            <a:endParaRPr lang="zh-CN" altLang="en-US" sz="2000" dirty="0"/>
          </a:p>
        </p:txBody>
      </p:sp>
      <p:sp>
        <p:nvSpPr>
          <p:cNvPr id="15" name="文本框 14"/>
          <p:cNvSpPr txBox="1"/>
          <p:nvPr/>
        </p:nvSpPr>
        <p:spPr>
          <a:xfrm>
            <a:off x="3774974" y="2008082"/>
            <a:ext cx="453970" cy="400110"/>
          </a:xfrm>
          <a:prstGeom prst="rect">
            <a:avLst/>
          </a:prstGeom>
          <a:noFill/>
        </p:spPr>
        <p:txBody>
          <a:bodyPr wrap="none" rtlCol="0">
            <a:spAutoFit/>
          </a:bodyPr>
          <a:lstStyle/>
          <a:p>
            <a:r>
              <a:rPr lang="en-US" altLang="zh-CN" sz="2000" dirty="0"/>
              <a:t>15</a:t>
            </a:r>
            <a:endParaRPr lang="zh-CN" altLang="en-US" sz="2000" dirty="0"/>
          </a:p>
        </p:txBody>
      </p:sp>
      <p:sp>
        <p:nvSpPr>
          <p:cNvPr id="16" name="文本框 15"/>
          <p:cNvSpPr txBox="1"/>
          <p:nvPr/>
        </p:nvSpPr>
        <p:spPr>
          <a:xfrm>
            <a:off x="2909259" y="1187757"/>
            <a:ext cx="453970" cy="400110"/>
          </a:xfrm>
          <a:prstGeom prst="rect">
            <a:avLst/>
          </a:prstGeom>
          <a:noFill/>
        </p:spPr>
        <p:txBody>
          <a:bodyPr wrap="none" rtlCol="0">
            <a:spAutoFit/>
          </a:bodyPr>
          <a:lstStyle/>
          <a:p>
            <a:r>
              <a:rPr lang="en-US" altLang="zh-CN" sz="2000" dirty="0"/>
              <a:t>25</a:t>
            </a:r>
            <a:endParaRPr lang="zh-CN" altLang="en-US" sz="2000" dirty="0"/>
          </a:p>
        </p:txBody>
      </p:sp>
      <p:cxnSp>
        <p:nvCxnSpPr>
          <p:cNvPr id="17" name="直接连接符 16"/>
          <p:cNvCxnSpPr>
            <a:stCxn id="9" idx="3"/>
            <a:endCxn id="4" idx="0"/>
          </p:cNvCxnSpPr>
          <p:nvPr/>
        </p:nvCxnSpPr>
        <p:spPr>
          <a:xfrm flipH="1">
            <a:off x="988023" y="3169740"/>
            <a:ext cx="396264" cy="458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 idx="5"/>
            <a:endCxn id="5" idx="0"/>
          </p:cNvCxnSpPr>
          <p:nvPr/>
        </p:nvCxnSpPr>
        <p:spPr>
          <a:xfrm>
            <a:off x="1725673" y="3169740"/>
            <a:ext cx="200875" cy="4875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5"/>
            <a:endCxn id="6" idx="1"/>
          </p:cNvCxnSpPr>
          <p:nvPr/>
        </p:nvCxnSpPr>
        <p:spPr>
          <a:xfrm>
            <a:off x="2292393" y="2432129"/>
            <a:ext cx="334325" cy="4518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3"/>
            <a:endCxn id="9" idx="0"/>
          </p:cNvCxnSpPr>
          <p:nvPr/>
        </p:nvCxnSpPr>
        <p:spPr>
          <a:xfrm flipH="1">
            <a:off x="1554980" y="2432129"/>
            <a:ext cx="366899" cy="332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3" idx="3"/>
            <a:endCxn id="10" idx="7"/>
          </p:cNvCxnSpPr>
          <p:nvPr/>
        </p:nvCxnSpPr>
        <p:spPr>
          <a:xfrm flipH="1">
            <a:off x="2292393" y="1600675"/>
            <a:ext cx="668930" cy="492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3" idx="5"/>
            <a:endCxn id="12" idx="1"/>
          </p:cNvCxnSpPr>
          <p:nvPr/>
        </p:nvCxnSpPr>
        <p:spPr>
          <a:xfrm>
            <a:off x="3345804" y="1600675"/>
            <a:ext cx="532728" cy="477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1" idx="0"/>
          </p:cNvCxnSpPr>
          <p:nvPr/>
        </p:nvCxnSpPr>
        <p:spPr>
          <a:xfrm>
            <a:off x="4212451" y="2414040"/>
            <a:ext cx="463395" cy="475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2" idx="3"/>
            <a:endCxn id="8" idx="0"/>
          </p:cNvCxnSpPr>
          <p:nvPr/>
        </p:nvCxnSpPr>
        <p:spPr>
          <a:xfrm flipH="1">
            <a:off x="3660692" y="2414040"/>
            <a:ext cx="217840" cy="4016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66964" y="5602124"/>
            <a:ext cx="553357" cy="523220"/>
          </a:xfrm>
          <a:prstGeom prst="rect">
            <a:avLst/>
          </a:prstGeom>
          <a:noFill/>
        </p:spPr>
        <p:txBody>
          <a:bodyPr wrap="none" rtlCol="0">
            <a:spAutoFit/>
          </a:bodyPr>
          <a:lstStyle/>
          <a:p>
            <a:r>
              <a:rPr lang="en-US" altLang="zh-CN" sz="2800" dirty="0"/>
              <a:t>cd</a:t>
            </a:r>
            <a:endParaRPr lang="zh-CN" altLang="en-US" sz="2800" dirty="0"/>
          </a:p>
        </p:txBody>
      </p:sp>
      <p:sp>
        <p:nvSpPr>
          <p:cNvPr id="28" name="文本框 27"/>
          <p:cNvSpPr txBox="1"/>
          <p:nvPr/>
        </p:nvSpPr>
        <p:spPr>
          <a:xfrm>
            <a:off x="2418521" y="1536835"/>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29" name="文本框 28"/>
          <p:cNvSpPr txBox="1"/>
          <p:nvPr/>
        </p:nvSpPr>
        <p:spPr>
          <a:xfrm>
            <a:off x="1480673" y="2284458"/>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30" name="文本框 29"/>
          <p:cNvSpPr txBox="1"/>
          <p:nvPr/>
        </p:nvSpPr>
        <p:spPr>
          <a:xfrm>
            <a:off x="913710" y="3100742"/>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31" name="文本框 30"/>
          <p:cNvSpPr txBox="1"/>
          <p:nvPr/>
        </p:nvSpPr>
        <p:spPr>
          <a:xfrm>
            <a:off x="2426634" y="2389867"/>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2" name="文本框 31"/>
          <p:cNvSpPr txBox="1"/>
          <p:nvPr/>
        </p:nvSpPr>
        <p:spPr>
          <a:xfrm>
            <a:off x="1839193" y="3190043"/>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3" name="文本框 32"/>
          <p:cNvSpPr txBox="1"/>
          <p:nvPr/>
        </p:nvSpPr>
        <p:spPr>
          <a:xfrm>
            <a:off x="3584517" y="1536661"/>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4" name="文本框 33"/>
          <p:cNvSpPr txBox="1"/>
          <p:nvPr/>
        </p:nvSpPr>
        <p:spPr>
          <a:xfrm>
            <a:off x="4357504" y="2321915"/>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5" name="文本框 34"/>
          <p:cNvSpPr txBox="1"/>
          <p:nvPr/>
        </p:nvSpPr>
        <p:spPr>
          <a:xfrm>
            <a:off x="3450201" y="2364044"/>
            <a:ext cx="319318" cy="400110"/>
          </a:xfrm>
          <a:prstGeom prst="rect">
            <a:avLst/>
          </a:prstGeom>
          <a:noFill/>
        </p:spPr>
        <p:txBody>
          <a:bodyPr wrap="none" rtlCol="0">
            <a:spAutoFit/>
          </a:bodyPr>
          <a:lstStyle/>
          <a:p>
            <a:r>
              <a:rPr lang="en-US" altLang="zh-CN" sz="2000" dirty="0"/>
              <a:t>0</a:t>
            </a:r>
            <a:endParaRPr lang="zh-CN" altLang="en-US" sz="2000" dirty="0"/>
          </a:p>
        </p:txBody>
      </p:sp>
      <p:graphicFrame>
        <p:nvGraphicFramePr>
          <p:cNvPr id="73" name="表格 73"/>
          <p:cNvGraphicFramePr>
            <a:graphicFrameLocks noGrp="1"/>
          </p:cNvGraphicFramePr>
          <p:nvPr/>
        </p:nvGraphicFramePr>
        <p:xfrm>
          <a:off x="5572114" y="1526122"/>
          <a:ext cx="1305780" cy="3562035"/>
        </p:xfrm>
        <a:graphic>
          <a:graphicData uri="http://schemas.openxmlformats.org/drawingml/2006/table">
            <a:tbl>
              <a:tblPr firstRow="1" bandRow="1">
                <a:tableStyleId>{5940675A-B579-460E-94D1-54222C63F5DA}</a:tableStyleId>
              </a:tblPr>
              <a:tblGrid>
                <a:gridCol w="652890"/>
                <a:gridCol w="652890"/>
              </a:tblGrid>
              <a:tr h="712407">
                <a:tc>
                  <a:txBody>
                    <a:bodyPr/>
                    <a:lstStyle/>
                    <a:p>
                      <a:pPr algn="ctr"/>
                      <a:r>
                        <a:rPr lang="en-US" altLang="zh-CN" sz="2000" dirty="0" err="1"/>
                        <a:t>hc</a:t>
                      </a:r>
                      <a:r>
                        <a:rPr lang="en-US" altLang="zh-CN" sz="2000" dirty="0"/>
                        <a:t>[1]</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dirty="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[2]</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[3]</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[4]</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[5]</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dirty="0"/>
                    </a:p>
                  </a:txBody>
                  <a:tcPr>
                    <a:lnL w="12700" cap="flat" cmpd="sng" algn="ctr">
                      <a:solidFill>
                        <a:schemeClr val="tx1"/>
                      </a:solidFill>
                      <a:prstDash val="solid"/>
                      <a:round/>
                      <a:headEnd type="none" w="med" len="med"/>
                      <a:tailEnd type="none" w="med" len="med"/>
                    </a:lnL>
                  </a:tcPr>
                </a:tc>
              </a:tr>
            </a:tbl>
          </a:graphicData>
        </a:graphic>
      </p:graphicFrame>
      <p:graphicFrame>
        <p:nvGraphicFramePr>
          <p:cNvPr id="74" name="表格 74"/>
          <p:cNvGraphicFramePr>
            <a:graphicFrameLocks noGrp="1"/>
          </p:cNvGraphicFramePr>
          <p:nvPr/>
        </p:nvGraphicFramePr>
        <p:xfrm>
          <a:off x="976183" y="5291037"/>
          <a:ext cx="3641340" cy="792480"/>
        </p:xfrm>
        <a:graphic>
          <a:graphicData uri="http://schemas.openxmlformats.org/drawingml/2006/table">
            <a:tbl>
              <a:tblPr firstRow="1" bandRow="1">
                <a:tableStyleId>{5940675A-B579-460E-94D1-54222C63F5DA}</a:tableStyleId>
              </a:tblPr>
              <a:tblGrid>
                <a:gridCol w="728268"/>
                <a:gridCol w="728268"/>
                <a:gridCol w="728268"/>
                <a:gridCol w="728268"/>
                <a:gridCol w="728268"/>
              </a:tblGrid>
              <a:tr h="377055">
                <a:tc>
                  <a:txBody>
                    <a:bodyPr/>
                    <a:lstStyle/>
                    <a:p>
                      <a:pPr algn="ctr"/>
                      <a:r>
                        <a:rPr lang="en-US" altLang="zh-CN" sz="2000" dirty="0"/>
                        <a:t>0</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1</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2</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3</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4</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7055">
                <a:tc>
                  <a:txBody>
                    <a:bodyPr/>
                    <a:lstStyle/>
                    <a:p>
                      <a:endParaRPr lang="zh-CN" altLang="en-US" sz="2000" dirty="0"/>
                    </a:p>
                  </a:txBody>
                  <a:tcPr>
                    <a:lnT w="12700" cap="flat" cmpd="sng" algn="ctr">
                      <a:solidFill>
                        <a:schemeClr val="tx1"/>
                      </a:solidFill>
                      <a:prstDash val="solid"/>
                      <a:round/>
                      <a:headEnd type="none" w="med" len="med"/>
                      <a:tailEnd type="none" w="med" len="med"/>
                    </a:lnT>
                  </a:tcPr>
                </a:tc>
                <a:tc>
                  <a:txBody>
                    <a:bodyPr/>
                    <a:lstStyle/>
                    <a:p>
                      <a:endParaRPr lang="zh-CN" altLang="en-US" sz="2000"/>
                    </a:p>
                  </a:txBody>
                  <a:tcPr>
                    <a:lnT w="12700" cap="flat" cmpd="sng" algn="ctr">
                      <a:solidFill>
                        <a:schemeClr val="tx1"/>
                      </a:solidFill>
                      <a:prstDash val="solid"/>
                      <a:round/>
                      <a:headEnd type="none" w="med" len="med"/>
                      <a:tailEnd type="none" w="med" len="med"/>
                    </a:lnT>
                  </a:tcPr>
                </a:tc>
                <a:tc>
                  <a:txBody>
                    <a:bodyPr/>
                    <a:lstStyle/>
                    <a:p>
                      <a:endParaRPr lang="zh-CN" altLang="en-US" sz="2000"/>
                    </a:p>
                  </a:txBody>
                  <a:tcPr>
                    <a:lnT w="12700" cap="flat" cmpd="sng" algn="ctr">
                      <a:solidFill>
                        <a:schemeClr val="tx1"/>
                      </a:solidFill>
                      <a:prstDash val="solid"/>
                      <a:round/>
                      <a:headEnd type="none" w="med" len="med"/>
                      <a:tailEnd type="none" w="med" len="med"/>
                    </a:lnT>
                  </a:tcPr>
                </a:tc>
                <a:tc>
                  <a:txBody>
                    <a:bodyPr/>
                    <a:lstStyle/>
                    <a:p>
                      <a:endParaRPr lang="zh-CN" altLang="en-US" sz="2000" dirty="0"/>
                    </a:p>
                  </a:txBody>
                  <a:tcPr>
                    <a:lnT w="12700" cap="flat" cmpd="sng" algn="ctr">
                      <a:solidFill>
                        <a:schemeClr val="tx1"/>
                      </a:solidFill>
                      <a:prstDash val="solid"/>
                      <a:round/>
                      <a:headEnd type="none" w="med" len="med"/>
                      <a:tailEnd type="none" w="med" len="med"/>
                    </a:lnT>
                  </a:tcPr>
                </a:tc>
                <a:tc>
                  <a:txBody>
                    <a:bodyPr/>
                    <a:lstStyle/>
                    <a:p>
                      <a:endParaRPr lang="zh-CN" altLang="en-US" sz="2000" dirty="0"/>
                    </a:p>
                  </a:txBody>
                  <a:tcPr>
                    <a:lnT w="12700" cap="flat" cmpd="sng" algn="ctr">
                      <a:solidFill>
                        <a:schemeClr val="tx1"/>
                      </a:solidFill>
                      <a:prstDash val="solid"/>
                      <a:round/>
                      <a:headEnd type="none" w="med" len="med"/>
                      <a:tailEnd type="none" w="med" len="med"/>
                    </a:lnT>
                  </a:tcPr>
                </a:tc>
              </a:tr>
            </a:tbl>
          </a:graphicData>
        </a:graphic>
      </p:graphicFrame>
      <p:sp>
        <p:nvSpPr>
          <p:cNvPr id="75" name="文本框 74"/>
          <p:cNvSpPr txBox="1"/>
          <p:nvPr/>
        </p:nvSpPr>
        <p:spPr>
          <a:xfrm>
            <a:off x="3340695" y="5697255"/>
            <a:ext cx="319318" cy="400110"/>
          </a:xfrm>
          <a:prstGeom prst="rect">
            <a:avLst/>
          </a:prstGeom>
          <a:noFill/>
        </p:spPr>
        <p:txBody>
          <a:bodyPr wrap="none" rtlCol="0">
            <a:spAutoFit/>
          </a:bodyPr>
          <a:lstStyle/>
          <a:p>
            <a:r>
              <a:rPr lang="en-US" altLang="zh-CN" sz="2000" dirty="0">
                <a:solidFill>
                  <a:srgbClr val="FF0000"/>
                </a:solidFill>
              </a:rPr>
              <a:t>0</a:t>
            </a:r>
            <a:endParaRPr lang="zh-CN" altLang="en-US" sz="2000" dirty="0">
              <a:solidFill>
                <a:srgbClr val="FF0000"/>
              </a:solidFill>
            </a:endParaRPr>
          </a:p>
        </p:txBody>
      </p:sp>
      <p:sp>
        <p:nvSpPr>
          <p:cNvPr id="78" name="文本框 77"/>
          <p:cNvSpPr txBox="1"/>
          <p:nvPr/>
        </p:nvSpPr>
        <p:spPr>
          <a:xfrm>
            <a:off x="3276275" y="4933433"/>
            <a:ext cx="667170" cy="400110"/>
          </a:xfrm>
          <a:prstGeom prst="rect">
            <a:avLst/>
          </a:prstGeom>
          <a:noFill/>
        </p:spPr>
        <p:txBody>
          <a:bodyPr wrap="none" rtlCol="0">
            <a:spAutoFit/>
          </a:bodyPr>
          <a:lstStyle/>
          <a:p>
            <a:r>
              <a:rPr lang="en-US" altLang="zh-CN" sz="2000" dirty="0">
                <a:solidFill>
                  <a:srgbClr val="FF0000"/>
                </a:solidFill>
              </a:rPr>
              <a:t>start</a:t>
            </a:r>
            <a:endParaRPr lang="zh-CN" altLang="en-US" sz="2000" dirty="0">
              <a:solidFill>
                <a:srgbClr val="FF0000"/>
              </a:solidFill>
            </a:endParaRPr>
          </a:p>
        </p:txBody>
      </p:sp>
      <p:sp>
        <p:nvSpPr>
          <p:cNvPr id="79" name="文本框 78"/>
          <p:cNvSpPr txBox="1"/>
          <p:nvPr/>
        </p:nvSpPr>
        <p:spPr>
          <a:xfrm>
            <a:off x="-28601" y="3104764"/>
            <a:ext cx="303680" cy="523220"/>
          </a:xfrm>
          <a:prstGeom prst="rect">
            <a:avLst/>
          </a:prstGeom>
          <a:noFill/>
        </p:spPr>
        <p:txBody>
          <a:bodyPr wrap="square" rtlCol="0">
            <a:spAutoFit/>
          </a:bodyPr>
          <a:lstStyle/>
          <a:p>
            <a:r>
              <a:rPr lang="en-US" altLang="zh-CN" sz="2800" dirty="0">
                <a:solidFill>
                  <a:srgbClr val="0070C0"/>
                </a:solidFill>
              </a:rPr>
              <a:t>c</a:t>
            </a:r>
            <a:endParaRPr lang="zh-CN" altLang="en-US" sz="2800" dirty="0">
              <a:solidFill>
                <a:srgbClr val="0070C0"/>
              </a:solidFill>
            </a:endParaRPr>
          </a:p>
        </p:txBody>
      </p:sp>
      <p:sp>
        <p:nvSpPr>
          <p:cNvPr id="80" name="文本框 79"/>
          <p:cNvSpPr txBox="1"/>
          <p:nvPr/>
        </p:nvSpPr>
        <p:spPr>
          <a:xfrm>
            <a:off x="380620" y="2321915"/>
            <a:ext cx="336682" cy="523220"/>
          </a:xfrm>
          <a:prstGeom prst="rect">
            <a:avLst/>
          </a:prstGeom>
          <a:noFill/>
        </p:spPr>
        <p:txBody>
          <a:bodyPr wrap="square" rtlCol="0">
            <a:spAutoFit/>
          </a:bodyPr>
          <a:lstStyle/>
          <a:p>
            <a:r>
              <a:rPr lang="en-US" altLang="zh-CN" sz="2800" dirty="0">
                <a:solidFill>
                  <a:srgbClr val="FF0000"/>
                </a:solidFill>
              </a:rPr>
              <a:t>p</a:t>
            </a:r>
            <a:endParaRPr lang="zh-CN" altLang="en-US" sz="2800" dirty="0">
              <a:solidFill>
                <a:srgbClr val="FF0000"/>
              </a:solidFill>
            </a:endParaRPr>
          </a:p>
        </p:txBody>
      </p:sp>
      <p:cxnSp>
        <p:nvCxnSpPr>
          <p:cNvPr id="82" name="直接箭头连接符 81"/>
          <p:cNvCxnSpPr>
            <a:stCxn id="79" idx="3"/>
          </p:cNvCxnSpPr>
          <p:nvPr/>
        </p:nvCxnSpPr>
        <p:spPr>
          <a:xfrm>
            <a:off x="275079" y="3366374"/>
            <a:ext cx="493925" cy="1838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80" idx="3"/>
          </p:cNvCxnSpPr>
          <p:nvPr/>
        </p:nvCxnSpPr>
        <p:spPr>
          <a:xfrm>
            <a:off x="717302" y="2583525"/>
            <a:ext cx="550234" cy="2466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37194" y="5674033"/>
            <a:ext cx="319318" cy="400110"/>
          </a:xfrm>
          <a:prstGeom prst="rect">
            <a:avLst/>
          </a:prstGeom>
          <a:noFill/>
        </p:spPr>
        <p:txBody>
          <a:bodyPr wrap="none" rtlCol="0">
            <a:spAutoFit/>
          </a:bodyPr>
          <a:lstStyle/>
          <a:p>
            <a:r>
              <a:rPr lang="en-US" altLang="zh-CN" sz="2000" dirty="0">
                <a:solidFill>
                  <a:srgbClr val="FF0000"/>
                </a:solidFill>
              </a:rPr>
              <a:t>0</a:t>
            </a:r>
            <a:endParaRPr lang="zh-CN" altLang="en-US" sz="2000" dirty="0">
              <a:solidFill>
                <a:srgbClr val="FF0000"/>
              </a:solidFill>
            </a:endParaRPr>
          </a:p>
        </p:txBody>
      </p:sp>
      <p:sp>
        <p:nvSpPr>
          <p:cNvPr id="42" name="文本框 41"/>
          <p:cNvSpPr txBox="1"/>
          <p:nvPr/>
        </p:nvSpPr>
        <p:spPr>
          <a:xfrm>
            <a:off x="4015511" y="5687277"/>
            <a:ext cx="735314" cy="400110"/>
          </a:xfrm>
          <a:prstGeom prst="rect">
            <a:avLst/>
          </a:prstGeom>
          <a:noFill/>
        </p:spPr>
        <p:txBody>
          <a:bodyPr wrap="square">
            <a:spAutoFit/>
          </a:bodyPr>
          <a:lstStyle/>
          <a:p>
            <a:r>
              <a:rPr lang="en-US" altLang="zh-CN" sz="2000" dirty="0"/>
              <a:t>\0</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174 -0.00255 0.0033 -0.00486 0.00521 -0.00718 C 0.00608 -0.0081 0.00712 -0.0088 0.00782 -0.00972 C 0.01372 -0.01783 0.00816 -0.01111 0.01181 -0.0169 C 0.01268 -0.01806 0.01355 -0.01921 0.01441 -0.02037 C 0.0158 -0.02917 0.01407 -0.02083 0.01719 -0.02847 C 0.01789 -0.03033 0.01806 -0.03287 0.0191 -0.03449 C 0.01997 -0.03588 0.02136 -0.03634 0.0224 -0.03727 C 0.02796 -0.04954 0.02101 -0.03264 0.025 -0.04792 C 0.02553 -0.04931 0.02657 -0.05 0.02709 -0.05139 C 0.03108 -0.06065 0.02744 -0.05671 0.03299 -0.06111 C 0.03386 -0.0632 0.03473 -0.06528 0.03559 -0.06713 C 0.03716 -0.07037 0.03785 -0.07083 0.03959 -0.07338 C 0.04011 -0.07523 0.04028 -0.07708 0.04098 -0.07871 C 0.0415 -0.08009 0.04237 -0.08102 0.04289 -0.08218 C 0.04341 -0.0831 0.04393 -0.08403 0.04428 -0.08496 C 0.04497 -0.08681 0.04636 -0.09097 0.04636 -0.09097 L 0.04636 -0.09097 " pathEditMode="relative" ptsTypes="AAAAAAAAAAAAAAAAAAA">
                                      <p:cBhvr>
                                        <p:cTn id="6" dur="2000" fill="hold"/>
                                        <p:tgtEl>
                                          <p:spTgt spid="8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 C 0.00174 -0.00255 0.0033 -0.00486 0.00521 -0.00718 C 0.00608 -0.0081 0.00712 -0.0088 0.00782 -0.00972 C 0.01372 -0.01783 0.00816 -0.01111 0.01181 -0.0169 C 0.01268 -0.01806 0.01355 -0.01921 0.01441 -0.02037 C 0.0158 -0.02917 0.01407 -0.02083 0.01719 -0.02847 C 0.01789 -0.03033 0.01806 -0.03287 0.0191 -0.03449 C 0.01997 -0.03588 0.02136 -0.03634 0.0224 -0.03727 C 0.02796 -0.04954 0.02101 -0.03264 0.025 -0.04792 C 0.02553 -0.04931 0.02657 -0.05 0.02709 -0.05139 C 0.03108 -0.06065 0.02744 -0.05671 0.03299 -0.06111 C 0.03386 -0.0632 0.03473 -0.06528 0.03559 -0.06713 C 0.03716 -0.07037 0.03785 -0.07083 0.03959 -0.07338 C 0.04011 -0.07523 0.04028 -0.07708 0.04098 -0.07871 C 0.0415 -0.08009 0.04237 -0.08102 0.04289 -0.08218 C 0.04341 -0.0831 0.04393 -0.08403 0.04428 -0.08496 C 0.04497 -0.08681 0.04636 -0.09097 0.04636 -0.09097 L 0.04636 -0.09097 " pathEditMode="relative" ptsTypes="AAAAAAAAAAAAAAAAAAA">
                                      <p:cBhvr>
                                        <p:cTn id="8" dur="2000" fill="hold"/>
                                        <p:tgtEl>
                                          <p:spTgt spid="79"/>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 0 L 0 0 C 0.00035 -0.00324 0.00035 -0.00671 0.00122 -0.00972 C 0.00174 -0.01111 0.00313 -0.01157 0.00382 -0.0125 C 0.00556 -0.01435 0.00729 -0.0162 0.00851 -0.01851 C 0.00903 -0.01944 0.0092 -0.0206 0.0099 -0.02129 C 0.01059 -0.02222 0.01163 -0.02245 0.0125 -0.02314 C 0.0132 -0.02361 0.01389 -0.0243 0.01441 -0.02476 C 0.0158 -0.02754 0.01702 -0.03032 0.0184 -0.03264 C 0.01927 -0.03402 0.02031 -0.03495 0.02118 -0.03634 C 0.02222 -0.03796 0.02344 -0.03981 0.02448 -0.04166 C 0.02517 -0.04282 0.02587 -0.04398 0.02639 -0.04514 C 0.02708 -0.04652 0.02743 -0.04838 0.02847 -0.04953 C 0.02952 -0.05092 0.03108 -0.05185 0.03247 -0.05301 C 0.03368 -0.05532 0.03455 -0.05856 0.03629 -0.06018 C 0.03941 -0.0625 0.04636 -0.06458 0.04636 -0.06458 C 0.04792 -0.06643 0.04931 -0.06875 0.05087 -0.0706 C 0.05556 -0.07569 0.05347 -0.07384 0.05695 -0.07685 C 0.05764 -0.07824 0.05799 -0.07986 0.05886 -0.08125 C 0.06094 -0.08449 0.06545 -0.09004 0.06545 -0.09004 C 0.06719 -0.09676 0.06476 -0.08773 0.06823 -0.09629 C 0.06892 -0.09814 0.0691 -0.10069 0.07014 -0.10231 C 0.07118 -0.10393 0.07413 -0.10601 0.07413 -0.10601 L 0.07622 -0.11111 L 0.07622 -0.11111 " pathEditMode="relative" ptsTypes="AAAAAAAAAAAAAAAAAAAAAAAAA">
                                      <p:cBhvr>
                                        <p:cTn id="12" dur="2000" fill="hold"/>
                                        <p:tgtEl>
                                          <p:spTgt spid="8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 0 C 0.00035 -0.00324 0.00035 -0.00671 0.00122 -0.00972 C 0.00174 -0.01111 0.00313 -0.01157 0.00382 -0.0125 C 0.00556 -0.01435 0.00729 -0.0162 0.00851 -0.01851 C 0.00903 -0.01944 0.0092 -0.0206 0.0099 -0.02129 C 0.01059 -0.02222 0.01163 -0.02245 0.0125 -0.02314 C 0.0132 -0.02361 0.01389 -0.0243 0.01441 -0.02476 C 0.0158 -0.02754 0.01702 -0.03032 0.0184 -0.03264 C 0.01927 -0.03402 0.02031 -0.03495 0.02118 -0.03634 C 0.02222 -0.03796 0.02344 -0.03981 0.02448 -0.04166 C 0.02517 -0.04282 0.02587 -0.04398 0.02639 -0.04514 C 0.02708 -0.04652 0.02743 -0.04838 0.02847 -0.04953 C 0.02952 -0.05092 0.03108 -0.05185 0.03247 -0.05301 C 0.03368 -0.05532 0.03455 -0.05856 0.03629 -0.06018 C 0.03941 -0.0625 0.04636 -0.06458 0.04636 -0.06458 C 0.04792 -0.06643 0.04931 -0.06875 0.05087 -0.0706 C 0.05556 -0.07569 0.05347 -0.07384 0.05695 -0.07685 C 0.05764 -0.07824 0.05799 -0.07986 0.05886 -0.08125 C 0.06094 -0.08449 0.06545 -0.09004 0.06545 -0.09004 C 0.06719 -0.09676 0.06476 -0.08773 0.06823 -0.09629 C 0.06892 -0.09814 0.0691 -0.10069 0.07014 -0.10231 C 0.07118 -0.10393 0.07413 -0.10601 0.07413 -0.10601 L 0.07622 -0.11111 L 0.07622 -0.11111 " pathEditMode="relative" ptsTypes="AAAAAAAAAAAAAAAAAAAAAAAAA">
                                      <p:cBhvr>
                                        <p:cTn id="14" dur="2000" fill="hold"/>
                                        <p:tgtEl>
                                          <p:spTgt spid="80"/>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01337 -0.00347 L -0.01337 -0.00347 L -0.08941 -0.00347 L -0.08941 -0.00347 " pathEditMode="relative" ptsTypes="AAAA">
                                      <p:cBhvr>
                                        <p:cTn id="18" dur="2000" fill="hold"/>
                                        <p:tgtEl>
                                          <p:spTgt spid="78"/>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266964" y="61573"/>
            <a:ext cx="8959481"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求哈夫曼树哈夫曼编码的算法：</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4" name="椭圆 3"/>
          <p:cNvSpPr/>
          <p:nvPr/>
        </p:nvSpPr>
        <p:spPr>
          <a:xfrm>
            <a:off x="744152" y="3627984"/>
            <a:ext cx="487742" cy="45340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2</a:t>
            </a:r>
            <a:endParaRPr lang="zh-CN" altLang="en-US" sz="2000" dirty="0"/>
          </a:p>
        </p:txBody>
      </p:sp>
      <p:sp>
        <p:nvSpPr>
          <p:cNvPr id="5" name="椭圆 4"/>
          <p:cNvSpPr/>
          <p:nvPr/>
        </p:nvSpPr>
        <p:spPr>
          <a:xfrm>
            <a:off x="1706808" y="3657291"/>
            <a:ext cx="439479" cy="46311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3</a:t>
            </a:r>
            <a:endParaRPr lang="zh-CN" altLang="en-US" sz="2000" dirty="0"/>
          </a:p>
        </p:txBody>
      </p:sp>
      <p:sp>
        <p:nvSpPr>
          <p:cNvPr id="6" name="椭圆 5"/>
          <p:cNvSpPr/>
          <p:nvPr/>
        </p:nvSpPr>
        <p:spPr>
          <a:xfrm>
            <a:off x="2558888" y="2814348"/>
            <a:ext cx="463173"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5</a:t>
            </a:r>
            <a:endParaRPr lang="zh-CN" altLang="en-US" sz="2000" dirty="0"/>
          </a:p>
        </p:txBody>
      </p:sp>
      <p:sp>
        <p:nvSpPr>
          <p:cNvPr id="8" name="椭圆 7"/>
          <p:cNvSpPr/>
          <p:nvPr/>
        </p:nvSpPr>
        <p:spPr>
          <a:xfrm>
            <a:off x="3434308" y="2815647"/>
            <a:ext cx="452768" cy="45473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7</a:t>
            </a:r>
            <a:endParaRPr lang="zh-CN" altLang="en-US" sz="2000" dirty="0"/>
          </a:p>
        </p:txBody>
      </p:sp>
      <p:sp>
        <p:nvSpPr>
          <p:cNvPr id="9" name="椭圆 8"/>
          <p:cNvSpPr/>
          <p:nvPr/>
        </p:nvSpPr>
        <p:spPr>
          <a:xfrm>
            <a:off x="1313583" y="2764154"/>
            <a:ext cx="482794"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rPr>
              <a:t>5</a:t>
            </a:r>
            <a:endParaRPr lang="zh-CN" altLang="en-US" sz="2000" dirty="0">
              <a:solidFill>
                <a:schemeClr val="tx1"/>
              </a:solidFill>
            </a:endParaRPr>
          </a:p>
        </p:txBody>
      </p:sp>
      <p:sp>
        <p:nvSpPr>
          <p:cNvPr id="10" name="椭圆 9"/>
          <p:cNvSpPr/>
          <p:nvPr/>
        </p:nvSpPr>
        <p:spPr>
          <a:xfrm>
            <a:off x="1845143" y="2023566"/>
            <a:ext cx="523986" cy="47866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11" name="椭圆 10"/>
          <p:cNvSpPr/>
          <p:nvPr/>
        </p:nvSpPr>
        <p:spPr>
          <a:xfrm>
            <a:off x="4483357" y="2889411"/>
            <a:ext cx="384977" cy="40011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8</a:t>
            </a:r>
            <a:endParaRPr lang="zh-CN" altLang="en-US" sz="2000" dirty="0"/>
          </a:p>
        </p:txBody>
      </p:sp>
      <p:sp>
        <p:nvSpPr>
          <p:cNvPr id="12" name="椭圆 11"/>
          <p:cNvSpPr/>
          <p:nvPr/>
        </p:nvSpPr>
        <p:spPr>
          <a:xfrm>
            <a:off x="3809375" y="2008454"/>
            <a:ext cx="472233"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dirty="0">
              <a:solidFill>
                <a:srgbClr val="FF0000"/>
              </a:solidFill>
            </a:endParaRPr>
          </a:p>
        </p:txBody>
      </p:sp>
      <p:sp>
        <p:nvSpPr>
          <p:cNvPr id="13" name="椭圆 12"/>
          <p:cNvSpPr/>
          <p:nvPr/>
        </p:nvSpPr>
        <p:spPr>
          <a:xfrm>
            <a:off x="2881694" y="1154079"/>
            <a:ext cx="543739" cy="5232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14" name="文本框 13"/>
          <p:cNvSpPr txBox="1"/>
          <p:nvPr/>
        </p:nvSpPr>
        <p:spPr>
          <a:xfrm>
            <a:off x="1915159" y="2062474"/>
            <a:ext cx="453970" cy="400110"/>
          </a:xfrm>
          <a:prstGeom prst="rect">
            <a:avLst/>
          </a:prstGeom>
          <a:noFill/>
        </p:spPr>
        <p:txBody>
          <a:bodyPr wrap="none" rtlCol="0">
            <a:spAutoFit/>
          </a:bodyPr>
          <a:lstStyle/>
          <a:p>
            <a:r>
              <a:rPr lang="en-US" altLang="zh-CN" sz="2000" dirty="0"/>
              <a:t>10</a:t>
            </a:r>
            <a:endParaRPr lang="zh-CN" altLang="en-US" sz="2000" dirty="0"/>
          </a:p>
        </p:txBody>
      </p:sp>
      <p:sp>
        <p:nvSpPr>
          <p:cNvPr id="15" name="文本框 14"/>
          <p:cNvSpPr txBox="1"/>
          <p:nvPr/>
        </p:nvSpPr>
        <p:spPr>
          <a:xfrm>
            <a:off x="3774974" y="2008082"/>
            <a:ext cx="453970" cy="400110"/>
          </a:xfrm>
          <a:prstGeom prst="rect">
            <a:avLst/>
          </a:prstGeom>
          <a:noFill/>
        </p:spPr>
        <p:txBody>
          <a:bodyPr wrap="none" rtlCol="0">
            <a:spAutoFit/>
          </a:bodyPr>
          <a:lstStyle/>
          <a:p>
            <a:r>
              <a:rPr lang="en-US" altLang="zh-CN" sz="2000" dirty="0"/>
              <a:t>15</a:t>
            </a:r>
            <a:endParaRPr lang="zh-CN" altLang="en-US" sz="2000" dirty="0"/>
          </a:p>
        </p:txBody>
      </p:sp>
      <p:sp>
        <p:nvSpPr>
          <p:cNvPr id="16" name="文本框 15"/>
          <p:cNvSpPr txBox="1"/>
          <p:nvPr/>
        </p:nvSpPr>
        <p:spPr>
          <a:xfrm>
            <a:off x="2909259" y="1187757"/>
            <a:ext cx="453970" cy="400110"/>
          </a:xfrm>
          <a:prstGeom prst="rect">
            <a:avLst/>
          </a:prstGeom>
          <a:noFill/>
        </p:spPr>
        <p:txBody>
          <a:bodyPr wrap="none" rtlCol="0">
            <a:spAutoFit/>
          </a:bodyPr>
          <a:lstStyle/>
          <a:p>
            <a:r>
              <a:rPr lang="en-US" altLang="zh-CN" sz="2000" dirty="0"/>
              <a:t>25</a:t>
            </a:r>
            <a:endParaRPr lang="zh-CN" altLang="en-US" sz="2000" dirty="0"/>
          </a:p>
        </p:txBody>
      </p:sp>
      <p:cxnSp>
        <p:nvCxnSpPr>
          <p:cNvPr id="17" name="直接连接符 16"/>
          <p:cNvCxnSpPr>
            <a:stCxn id="9" idx="3"/>
            <a:endCxn id="4" idx="0"/>
          </p:cNvCxnSpPr>
          <p:nvPr/>
        </p:nvCxnSpPr>
        <p:spPr>
          <a:xfrm flipH="1">
            <a:off x="988023" y="3169740"/>
            <a:ext cx="396264" cy="458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 idx="5"/>
            <a:endCxn id="5" idx="0"/>
          </p:cNvCxnSpPr>
          <p:nvPr/>
        </p:nvCxnSpPr>
        <p:spPr>
          <a:xfrm>
            <a:off x="1725673" y="3169740"/>
            <a:ext cx="200875" cy="4875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5"/>
            <a:endCxn id="6" idx="1"/>
          </p:cNvCxnSpPr>
          <p:nvPr/>
        </p:nvCxnSpPr>
        <p:spPr>
          <a:xfrm>
            <a:off x="2292393" y="2432129"/>
            <a:ext cx="334325" cy="4518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3"/>
            <a:endCxn id="9" idx="0"/>
          </p:cNvCxnSpPr>
          <p:nvPr/>
        </p:nvCxnSpPr>
        <p:spPr>
          <a:xfrm flipH="1">
            <a:off x="1554980" y="2432129"/>
            <a:ext cx="366899" cy="332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3" idx="3"/>
            <a:endCxn id="10" idx="7"/>
          </p:cNvCxnSpPr>
          <p:nvPr/>
        </p:nvCxnSpPr>
        <p:spPr>
          <a:xfrm flipH="1">
            <a:off x="2292393" y="1600675"/>
            <a:ext cx="668930" cy="492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3" idx="5"/>
            <a:endCxn id="12" idx="1"/>
          </p:cNvCxnSpPr>
          <p:nvPr/>
        </p:nvCxnSpPr>
        <p:spPr>
          <a:xfrm>
            <a:off x="3345804" y="1600675"/>
            <a:ext cx="532728" cy="477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1" idx="0"/>
          </p:cNvCxnSpPr>
          <p:nvPr/>
        </p:nvCxnSpPr>
        <p:spPr>
          <a:xfrm>
            <a:off x="4212451" y="2414040"/>
            <a:ext cx="463395" cy="475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2" idx="3"/>
            <a:endCxn id="8" idx="0"/>
          </p:cNvCxnSpPr>
          <p:nvPr/>
        </p:nvCxnSpPr>
        <p:spPr>
          <a:xfrm flipH="1">
            <a:off x="3660692" y="2414040"/>
            <a:ext cx="217840" cy="4016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66964" y="5602124"/>
            <a:ext cx="553357" cy="523220"/>
          </a:xfrm>
          <a:prstGeom prst="rect">
            <a:avLst/>
          </a:prstGeom>
          <a:noFill/>
        </p:spPr>
        <p:txBody>
          <a:bodyPr wrap="none" rtlCol="0">
            <a:spAutoFit/>
          </a:bodyPr>
          <a:lstStyle/>
          <a:p>
            <a:r>
              <a:rPr lang="en-US" altLang="zh-CN" sz="2800" dirty="0"/>
              <a:t>cd</a:t>
            </a:r>
            <a:endParaRPr lang="zh-CN" altLang="en-US" sz="2800" dirty="0"/>
          </a:p>
        </p:txBody>
      </p:sp>
      <p:sp>
        <p:nvSpPr>
          <p:cNvPr id="28" name="文本框 27"/>
          <p:cNvSpPr txBox="1"/>
          <p:nvPr/>
        </p:nvSpPr>
        <p:spPr>
          <a:xfrm>
            <a:off x="2418521" y="1536835"/>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29" name="文本框 28"/>
          <p:cNvSpPr txBox="1"/>
          <p:nvPr/>
        </p:nvSpPr>
        <p:spPr>
          <a:xfrm>
            <a:off x="1480673" y="2284458"/>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30" name="文本框 29"/>
          <p:cNvSpPr txBox="1"/>
          <p:nvPr/>
        </p:nvSpPr>
        <p:spPr>
          <a:xfrm>
            <a:off x="913710" y="3100742"/>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31" name="文本框 30"/>
          <p:cNvSpPr txBox="1"/>
          <p:nvPr/>
        </p:nvSpPr>
        <p:spPr>
          <a:xfrm>
            <a:off x="2426634" y="2389867"/>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2" name="文本框 31"/>
          <p:cNvSpPr txBox="1"/>
          <p:nvPr/>
        </p:nvSpPr>
        <p:spPr>
          <a:xfrm>
            <a:off x="1839193" y="3190043"/>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3" name="文本框 32"/>
          <p:cNvSpPr txBox="1"/>
          <p:nvPr/>
        </p:nvSpPr>
        <p:spPr>
          <a:xfrm>
            <a:off x="3584517" y="1536661"/>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4" name="文本框 33"/>
          <p:cNvSpPr txBox="1"/>
          <p:nvPr/>
        </p:nvSpPr>
        <p:spPr>
          <a:xfrm>
            <a:off x="4357504" y="2321915"/>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5" name="文本框 34"/>
          <p:cNvSpPr txBox="1"/>
          <p:nvPr/>
        </p:nvSpPr>
        <p:spPr>
          <a:xfrm>
            <a:off x="3450201" y="2364044"/>
            <a:ext cx="319318" cy="400110"/>
          </a:xfrm>
          <a:prstGeom prst="rect">
            <a:avLst/>
          </a:prstGeom>
          <a:noFill/>
        </p:spPr>
        <p:txBody>
          <a:bodyPr wrap="none" rtlCol="0">
            <a:spAutoFit/>
          </a:bodyPr>
          <a:lstStyle/>
          <a:p>
            <a:r>
              <a:rPr lang="en-US" altLang="zh-CN" sz="2000" dirty="0"/>
              <a:t>0</a:t>
            </a:r>
            <a:endParaRPr lang="zh-CN" altLang="en-US" sz="2000" dirty="0"/>
          </a:p>
        </p:txBody>
      </p:sp>
      <p:graphicFrame>
        <p:nvGraphicFramePr>
          <p:cNvPr id="73" name="表格 73"/>
          <p:cNvGraphicFramePr>
            <a:graphicFrameLocks noGrp="1"/>
          </p:cNvGraphicFramePr>
          <p:nvPr/>
        </p:nvGraphicFramePr>
        <p:xfrm>
          <a:off x="5572114" y="1526122"/>
          <a:ext cx="1305780" cy="3562035"/>
        </p:xfrm>
        <a:graphic>
          <a:graphicData uri="http://schemas.openxmlformats.org/drawingml/2006/table">
            <a:tbl>
              <a:tblPr firstRow="1" bandRow="1">
                <a:tableStyleId>{5940675A-B579-460E-94D1-54222C63F5DA}</a:tableStyleId>
              </a:tblPr>
              <a:tblGrid>
                <a:gridCol w="652890"/>
                <a:gridCol w="652890"/>
              </a:tblGrid>
              <a:tr h="712407">
                <a:tc>
                  <a:txBody>
                    <a:bodyPr/>
                    <a:lstStyle/>
                    <a:p>
                      <a:pPr algn="ctr"/>
                      <a:r>
                        <a:rPr lang="en-US" altLang="zh-CN" sz="2000" dirty="0" err="1"/>
                        <a:t>hc</a:t>
                      </a:r>
                      <a:r>
                        <a:rPr lang="en-US" altLang="zh-CN" sz="2000" dirty="0"/>
                        <a:t>[1]</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dirty="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[2]</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[3]</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[4]</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[5]</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dirty="0"/>
                    </a:p>
                  </a:txBody>
                  <a:tcPr>
                    <a:lnL w="12700" cap="flat" cmpd="sng" algn="ctr">
                      <a:solidFill>
                        <a:schemeClr val="tx1"/>
                      </a:solidFill>
                      <a:prstDash val="solid"/>
                      <a:round/>
                      <a:headEnd type="none" w="med" len="med"/>
                      <a:tailEnd type="none" w="med" len="med"/>
                    </a:lnL>
                  </a:tcPr>
                </a:tc>
              </a:tr>
            </a:tbl>
          </a:graphicData>
        </a:graphic>
      </p:graphicFrame>
      <p:graphicFrame>
        <p:nvGraphicFramePr>
          <p:cNvPr id="74" name="表格 74"/>
          <p:cNvGraphicFramePr>
            <a:graphicFrameLocks noGrp="1"/>
          </p:cNvGraphicFramePr>
          <p:nvPr/>
        </p:nvGraphicFramePr>
        <p:xfrm>
          <a:off x="976183" y="5291037"/>
          <a:ext cx="3641340" cy="792480"/>
        </p:xfrm>
        <a:graphic>
          <a:graphicData uri="http://schemas.openxmlformats.org/drawingml/2006/table">
            <a:tbl>
              <a:tblPr firstRow="1" bandRow="1">
                <a:tableStyleId>{5940675A-B579-460E-94D1-54222C63F5DA}</a:tableStyleId>
              </a:tblPr>
              <a:tblGrid>
                <a:gridCol w="728268"/>
                <a:gridCol w="728268"/>
                <a:gridCol w="728268"/>
                <a:gridCol w="728268"/>
                <a:gridCol w="728268"/>
              </a:tblGrid>
              <a:tr h="377055">
                <a:tc>
                  <a:txBody>
                    <a:bodyPr/>
                    <a:lstStyle/>
                    <a:p>
                      <a:pPr algn="ctr"/>
                      <a:r>
                        <a:rPr lang="en-US" altLang="zh-CN" sz="2000" dirty="0"/>
                        <a:t>0</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1</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2</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3</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4</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7055">
                <a:tc>
                  <a:txBody>
                    <a:bodyPr/>
                    <a:lstStyle/>
                    <a:p>
                      <a:endParaRPr lang="zh-CN" altLang="en-US" sz="2000" dirty="0"/>
                    </a:p>
                  </a:txBody>
                  <a:tcPr>
                    <a:lnT w="12700" cap="flat" cmpd="sng" algn="ctr">
                      <a:solidFill>
                        <a:schemeClr val="tx1"/>
                      </a:solidFill>
                      <a:prstDash val="solid"/>
                      <a:round/>
                      <a:headEnd type="none" w="med" len="med"/>
                      <a:tailEnd type="none" w="med" len="med"/>
                    </a:lnT>
                  </a:tcPr>
                </a:tc>
                <a:tc>
                  <a:txBody>
                    <a:bodyPr/>
                    <a:lstStyle/>
                    <a:p>
                      <a:endParaRPr lang="zh-CN" altLang="en-US" sz="2000"/>
                    </a:p>
                  </a:txBody>
                  <a:tcPr>
                    <a:lnT w="12700" cap="flat" cmpd="sng" algn="ctr">
                      <a:solidFill>
                        <a:schemeClr val="tx1"/>
                      </a:solidFill>
                      <a:prstDash val="solid"/>
                      <a:round/>
                      <a:headEnd type="none" w="med" len="med"/>
                      <a:tailEnd type="none" w="med" len="med"/>
                    </a:lnT>
                  </a:tcPr>
                </a:tc>
                <a:tc>
                  <a:txBody>
                    <a:bodyPr/>
                    <a:lstStyle/>
                    <a:p>
                      <a:endParaRPr lang="zh-CN" altLang="en-US" sz="2000"/>
                    </a:p>
                  </a:txBody>
                  <a:tcPr>
                    <a:lnT w="12700" cap="flat" cmpd="sng" algn="ctr">
                      <a:solidFill>
                        <a:schemeClr val="tx1"/>
                      </a:solidFill>
                      <a:prstDash val="solid"/>
                      <a:round/>
                      <a:headEnd type="none" w="med" len="med"/>
                      <a:tailEnd type="none" w="med" len="med"/>
                    </a:lnT>
                  </a:tcPr>
                </a:tc>
                <a:tc>
                  <a:txBody>
                    <a:bodyPr/>
                    <a:lstStyle/>
                    <a:p>
                      <a:endParaRPr lang="zh-CN" altLang="en-US" sz="2000" dirty="0"/>
                    </a:p>
                  </a:txBody>
                  <a:tcPr>
                    <a:lnT w="12700" cap="flat" cmpd="sng" algn="ctr">
                      <a:solidFill>
                        <a:schemeClr val="tx1"/>
                      </a:solidFill>
                      <a:prstDash val="solid"/>
                      <a:round/>
                      <a:headEnd type="none" w="med" len="med"/>
                      <a:tailEnd type="none" w="med" len="med"/>
                    </a:lnT>
                  </a:tcPr>
                </a:tc>
                <a:tc>
                  <a:txBody>
                    <a:bodyPr/>
                    <a:lstStyle/>
                    <a:p>
                      <a:endParaRPr lang="zh-CN" altLang="en-US" sz="2000" dirty="0"/>
                    </a:p>
                  </a:txBody>
                  <a:tcPr>
                    <a:lnT w="12700" cap="flat" cmpd="sng" algn="ctr">
                      <a:solidFill>
                        <a:schemeClr val="tx1"/>
                      </a:solidFill>
                      <a:prstDash val="solid"/>
                      <a:round/>
                      <a:headEnd type="none" w="med" len="med"/>
                      <a:tailEnd type="none" w="med" len="med"/>
                    </a:lnT>
                  </a:tcPr>
                </a:tc>
              </a:tr>
            </a:tbl>
          </a:graphicData>
        </a:graphic>
      </p:graphicFrame>
      <p:sp>
        <p:nvSpPr>
          <p:cNvPr id="75" name="文本框 74"/>
          <p:cNvSpPr txBox="1"/>
          <p:nvPr/>
        </p:nvSpPr>
        <p:spPr>
          <a:xfrm>
            <a:off x="3340695" y="5697255"/>
            <a:ext cx="319318" cy="400110"/>
          </a:xfrm>
          <a:prstGeom prst="rect">
            <a:avLst/>
          </a:prstGeom>
          <a:noFill/>
        </p:spPr>
        <p:txBody>
          <a:bodyPr wrap="none" rtlCol="0">
            <a:spAutoFit/>
          </a:bodyPr>
          <a:lstStyle/>
          <a:p>
            <a:r>
              <a:rPr lang="en-US" altLang="zh-CN" sz="2000" dirty="0">
                <a:solidFill>
                  <a:srgbClr val="FF0000"/>
                </a:solidFill>
              </a:rPr>
              <a:t>0</a:t>
            </a:r>
            <a:endParaRPr lang="zh-CN" altLang="en-US" sz="2000" dirty="0">
              <a:solidFill>
                <a:srgbClr val="FF0000"/>
              </a:solidFill>
            </a:endParaRPr>
          </a:p>
        </p:txBody>
      </p:sp>
      <p:sp>
        <p:nvSpPr>
          <p:cNvPr id="79" name="文本框 78"/>
          <p:cNvSpPr txBox="1"/>
          <p:nvPr/>
        </p:nvSpPr>
        <p:spPr>
          <a:xfrm>
            <a:off x="509314" y="2418338"/>
            <a:ext cx="303680" cy="523220"/>
          </a:xfrm>
          <a:prstGeom prst="rect">
            <a:avLst/>
          </a:prstGeom>
          <a:noFill/>
        </p:spPr>
        <p:txBody>
          <a:bodyPr wrap="square" rtlCol="0">
            <a:spAutoFit/>
          </a:bodyPr>
          <a:lstStyle/>
          <a:p>
            <a:r>
              <a:rPr lang="en-US" altLang="zh-CN" sz="2800" dirty="0">
                <a:solidFill>
                  <a:srgbClr val="0070C0"/>
                </a:solidFill>
              </a:rPr>
              <a:t>c</a:t>
            </a:r>
            <a:endParaRPr lang="zh-CN" altLang="en-US" sz="2800" dirty="0">
              <a:solidFill>
                <a:srgbClr val="0070C0"/>
              </a:solidFill>
            </a:endParaRPr>
          </a:p>
        </p:txBody>
      </p:sp>
      <p:sp>
        <p:nvSpPr>
          <p:cNvPr id="80" name="文本框 79"/>
          <p:cNvSpPr txBox="1"/>
          <p:nvPr/>
        </p:nvSpPr>
        <p:spPr>
          <a:xfrm>
            <a:off x="1087141" y="1534468"/>
            <a:ext cx="336682" cy="523220"/>
          </a:xfrm>
          <a:prstGeom prst="rect">
            <a:avLst/>
          </a:prstGeom>
          <a:noFill/>
        </p:spPr>
        <p:txBody>
          <a:bodyPr wrap="square" rtlCol="0">
            <a:spAutoFit/>
          </a:bodyPr>
          <a:lstStyle/>
          <a:p>
            <a:r>
              <a:rPr lang="en-US" altLang="zh-CN" sz="2800" dirty="0">
                <a:solidFill>
                  <a:srgbClr val="FF0000"/>
                </a:solidFill>
              </a:rPr>
              <a:t>p</a:t>
            </a:r>
            <a:endParaRPr lang="zh-CN" altLang="en-US" sz="2800" dirty="0">
              <a:solidFill>
                <a:srgbClr val="FF0000"/>
              </a:solidFill>
            </a:endParaRPr>
          </a:p>
        </p:txBody>
      </p:sp>
      <p:cxnSp>
        <p:nvCxnSpPr>
          <p:cNvPr id="82" name="直接箭头连接符 81"/>
          <p:cNvCxnSpPr>
            <a:stCxn id="79" idx="3"/>
          </p:cNvCxnSpPr>
          <p:nvPr/>
        </p:nvCxnSpPr>
        <p:spPr>
          <a:xfrm>
            <a:off x="812994" y="2679948"/>
            <a:ext cx="493925" cy="1838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80" idx="3"/>
          </p:cNvCxnSpPr>
          <p:nvPr/>
        </p:nvCxnSpPr>
        <p:spPr>
          <a:xfrm>
            <a:off x="1423823" y="1796078"/>
            <a:ext cx="550234" cy="2466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37194" y="5674033"/>
            <a:ext cx="319318" cy="400110"/>
          </a:xfrm>
          <a:prstGeom prst="rect">
            <a:avLst/>
          </a:prstGeom>
          <a:noFill/>
        </p:spPr>
        <p:txBody>
          <a:bodyPr wrap="none" rtlCol="0">
            <a:spAutoFit/>
          </a:bodyPr>
          <a:lstStyle/>
          <a:p>
            <a:r>
              <a:rPr lang="en-US" altLang="zh-CN" sz="2000" dirty="0">
                <a:solidFill>
                  <a:srgbClr val="FF0000"/>
                </a:solidFill>
              </a:rPr>
              <a:t>0</a:t>
            </a:r>
            <a:endParaRPr lang="zh-CN" altLang="en-US" sz="2000" dirty="0">
              <a:solidFill>
                <a:srgbClr val="FF0000"/>
              </a:solidFill>
            </a:endParaRPr>
          </a:p>
        </p:txBody>
      </p:sp>
      <p:sp>
        <p:nvSpPr>
          <p:cNvPr id="42" name="文本框 41"/>
          <p:cNvSpPr txBox="1"/>
          <p:nvPr/>
        </p:nvSpPr>
        <p:spPr>
          <a:xfrm>
            <a:off x="2531174" y="4952574"/>
            <a:ext cx="667170" cy="400110"/>
          </a:xfrm>
          <a:prstGeom prst="rect">
            <a:avLst/>
          </a:prstGeom>
          <a:noFill/>
        </p:spPr>
        <p:txBody>
          <a:bodyPr wrap="none" rtlCol="0">
            <a:spAutoFit/>
          </a:bodyPr>
          <a:lstStyle/>
          <a:p>
            <a:r>
              <a:rPr lang="en-US" altLang="zh-CN" sz="2000" dirty="0">
                <a:solidFill>
                  <a:srgbClr val="FF0000"/>
                </a:solidFill>
              </a:rPr>
              <a:t>start</a:t>
            </a:r>
            <a:endParaRPr lang="zh-CN" altLang="en-US" sz="2000" dirty="0">
              <a:solidFill>
                <a:srgbClr val="FF0000"/>
              </a:solidFill>
            </a:endParaRPr>
          </a:p>
        </p:txBody>
      </p:sp>
      <p:sp>
        <p:nvSpPr>
          <p:cNvPr id="43" name="文本框 42"/>
          <p:cNvSpPr txBox="1"/>
          <p:nvPr/>
        </p:nvSpPr>
        <p:spPr>
          <a:xfrm>
            <a:off x="1911133" y="5663679"/>
            <a:ext cx="319318" cy="400110"/>
          </a:xfrm>
          <a:prstGeom prst="rect">
            <a:avLst/>
          </a:prstGeom>
          <a:noFill/>
        </p:spPr>
        <p:txBody>
          <a:bodyPr wrap="none" rtlCol="0">
            <a:spAutoFit/>
          </a:bodyPr>
          <a:lstStyle/>
          <a:p>
            <a:r>
              <a:rPr lang="en-US" altLang="zh-CN" sz="2000" dirty="0">
                <a:solidFill>
                  <a:srgbClr val="FF0000"/>
                </a:solidFill>
              </a:rPr>
              <a:t>0</a:t>
            </a:r>
            <a:endParaRPr lang="zh-CN" altLang="en-US" sz="2000" dirty="0">
              <a:solidFill>
                <a:srgbClr val="FF0000"/>
              </a:solidFill>
            </a:endParaRPr>
          </a:p>
        </p:txBody>
      </p:sp>
      <p:sp>
        <p:nvSpPr>
          <p:cNvPr id="44" name="文本框 43"/>
          <p:cNvSpPr txBox="1"/>
          <p:nvPr/>
        </p:nvSpPr>
        <p:spPr>
          <a:xfrm>
            <a:off x="4015511" y="5687277"/>
            <a:ext cx="735314" cy="400110"/>
          </a:xfrm>
          <a:prstGeom prst="rect">
            <a:avLst/>
          </a:prstGeom>
          <a:noFill/>
        </p:spPr>
        <p:txBody>
          <a:bodyPr wrap="square">
            <a:spAutoFit/>
          </a:bodyPr>
          <a:lstStyle/>
          <a:p>
            <a:r>
              <a:rPr lang="en-US" altLang="zh-CN" sz="2000" dirty="0"/>
              <a:t>\0</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 C 0.00399 -0.01505 -0.00105 0.00115 0.00711 -0.01598 C 0.00763 -0.01713 0.00729 -0.01852 0.00781 -0.01945 C 0.0092 -0.02176 0.01111 -0.02292 0.0125 -0.02477 C 0.01371 -0.02639 0.01458 -0.02848 0.01579 -0.0301 C 0.01649 -0.03102 0.01736 -0.03172 0.0177 -0.03287 C 0.02309 -0.04422 0.01822 -0.03936 0.02447 -0.04422 C 0.02534 -0.04584 0.02604 -0.04746 0.02708 -0.04862 C 0.03593 -0.0588 0.03229 -0.0507 0.04097 -0.06366 C 0.04687 -0.07246 0.0427 -0.07153 0.05017 -0.07963 C 0.05173 -0.08125 0.05382 -0.08195 0.05555 -0.08311 C 0.06475 -0.10278 0.05364 -0.08102 0.06215 -0.09375 C 0.06458 -0.09723 0.06666 -0.10116 0.06875 -0.1051 C 0.06944 -0.10649 0.06996 -0.10834 0.07066 -0.10949 C 0.0717 -0.11112 0.07291 -0.1125 0.07413 -0.11389 L 0.07413 -0.11389 " pathEditMode="relative" ptsTypes="AAAAAAAAAAAAAAAAA">
                                      <p:cBhvr>
                                        <p:cTn id="6" dur="2000" fill="hold"/>
                                        <p:tgtEl>
                                          <p:spTgt spid="8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 C 0.00399 -0.01505 -0.00105 0.00115 0.00711 -0.01598 C 0.00763 -0.01713 0.00729 -0.01852 0.00781 -0.01945 C 0.0092 -0.02176 0.01111 -0.02292 0.0125 -0.02477 C 0.01371 -0.02639 0.01458 -0.02848 0.01579 -0.0301 C 0.01649 -0.03102 0.01736 -0.03172 0.0177 -0.03287 C 0.02309 -0.04422 0.01822 -0.03936 0.02447 -0.04422 C 0.02534 -0.04584 0.02604 -0.04746 0.02708 -0.04862 C 0.03593 -0.0588 0.03229 -0.0507 0.04097 -0.06366 C 0.04687 -0.07246 0.0427 -0.07153 0.05017 -0.07963 C 0.05173 -0.08125 0.05382 -0.08195 0.05555 -0.08311 C 0.06475 -0.10278 0.05364 -0.08102 0.06215 -0.09375 C 0.06458 -0.09723 0.06666 -0.10116 0.06875 -0.1051 C 0.06944 -0.10649 0.06996 -0.10834 0.07066 -0.10949 C 0.0717 -0.11112 0.07291 -0.1125 0.07413 -0.11389 L 0.07413 -0.11389 " pathEditMode="relative" ptsTypes="AAAAAAAAAAAAAAAAA">
                                      <p:cBhvr>
                                        <p:cTn id="8" dur="2000" fill="hold"/>
                                        <p:tgtEl>
                                          <p:spTgt spid="79"/>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 0 L 0 0 C 0.00138 -0.00394 0.00329 -0.00949 0.0052 -0.01343 C 0.00694 -0.01667 0.00902 -0.01968 0.01059 -0.02315 C 0.0118 -0.02593 0.01336 -0.02871 0.01441 -0.03195 C 0.0151 -0.03357 0.01562 -0.03565 0.01649 -0.03727 C 0.0177 -0.03935 0.01909 -0.04144 0.02048 -0.04329 C 0.02118 -0.04445 0.02222 -0.04514 0.02309 -0.04607 C 0.02378 -0.04676 0.02448 -0.04769 0.02517 -0.04861 C 0.02534 -0.04954 0.02534 -0.0507 0.02569 -0.05139 C 0.03003 -0.05718 0.02986 -0.05671 0.03368 -0.05833 C 0.03454 -0.06019 0.03541 -0.06204 0.03628 -0.06366 C 0.03888 -0.06806 0.04027 -0.07222 0.04427 -0.07431 C 0.04566 -0.07477 0.04704 -0.07477 0.04826 -0.07523 C 0.05173 -0.07708 0.05173 -0.07662 0.05486 -0.07963 C 0.05781 -0.08218 0.06128 -0.08403 0.06354 -0.0875 C 0.06493 -0.08958 0.06597 -0.0919 0.06753 -0.09375 C 0.06961 -0.09607 0.07291 -0.09815 0.07552 -0.09977 L 0.07951 -0.10509 C 0.08038 -0.10625 0.08142 -0.10718 0.08211 -0.10857 C 0.0835 -0.11158 0.08437 -0.11458 0.0868 -0.11667 C 0.08819 -0.11783 0.08975 -0.11852 0.09132 -0.11921 C 0.09427 -0.12083 0.09722 -0.12199 0.1 -0.12361 C 0.10173 -0.12477 0.10538 -0.12708 0.10538 -0.12708 L 0.10538 -0.12708 " pathEditMode="relative" ptsTypes="AAAAAAAAAAAAAAAAAAAAAAAAA">
                                      <p:cBhvr>
                                        <p:cTn id="12" dur="2000" fill="hold"/>
                                        <p:tgtEl>
                                          <p:spTgt spid="80"/>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 L 0 0 C 0.00138 -0.00394 0.00329 -0.00949 0.0052 -0.01343 C 0.00694 -0.01667 0.00902 -0.01968 0.01059 -0.02315 C 0.0118 -0.02593 0.01336 -0.02871 0.01441 -0.03195 C 0.0151 -0.03357 0.01562 -0.03565 0.01649 -0.03727 C 0.0177 -0.03935 0.01909 -0.04144 0.02048 -0.04329 C 0.02118 -0.04445 0.02222 -0.04514 0.02309 -0.04607 C 0.02378 -0.04676 0.02448 -0.04769 0.02517 -0.04861 C 0.02534 -0.04954 0.02534 -0.0507 0.02569 -0.05139 C 0.03003 -0.05718 0.02986 -0.05671 0.03368 -0.05833 C 0.03454 -0.06019 0.03541 -0.06204 0.03628 -0.06366 C 0.03888 -0.06806 0.04027 -0.07222 0.04427 -0.07431 C 0.04566 -0.07477 0.04704 -0.07477 0.04826 -0.07523 C 0.05173 -0.07708 0.05173 -0.07662 0.05486 -0.07963 C 0.05781 -0.08218 0.06128 -0.08403 0.06354 -0.0875 C 0.06493 -0.08958 0.06597 -0.0919 0.06753 -0.09375 C 0.06961 -0.09607 0.07291 -0.09815 0.07552 -0.09977 L 0.07951 -0.10509 C 0.08038 -0.10625 0.08142 -0.10718 0.08211 -0.10857 C 0.0835 -0.11158 0.08437 -0.11458 0.0868 -0.11667 C 0.08819 -0.11783 0.08975 -0.11852 0.09132 -0.11921 C 0.09427 -0.12083 0.09722 -0.12199 0.1 -0.12361 C 0.10173 -0.12477 0.10538 -0.12708 0.10538 -0.12708 L 0.10538 -0.12708 " pathEditMode="relative" ptsTypes="AAAAAAAAAAAAAAAAAAAAAAAAA">
                                      <p:cBhvr>
                                        <p:cTn id="14" dur="2000" fill="hold"/>
                                        <p:tgtEl>
                                          <p:spTgt spid="8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01319 -0.00255 L -0.01319 -0.00255 L -0.06684 -0.00463 C -0.07256 -0.00463 -0.08402 -0.00533 -0.08402 -0.00533 L -0.08402 -0.00533 " pathEditMode="relative" ptsTypes="AAAAA">
                                      <p:cBhvr>
                                        <p:cTn id="18" dur="2000" fill="hold"/>
                                        <p:tgtEl>
                                          <p:spTgt spid="42"/>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42" grpId="0"/>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266964" y="61573"/>
            <a:ext cx="8959481"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sym typeface="Wingdings 2" panose="05020102010507070707" pitchFamily="18" charset="2"/>
              </a:rPr>
              <a:t>求哈夫曼树哈夫曼编码的算法：</a:t>
            </a:r>
            <a:endParaRPr lang="en-US" altLang="zh-CN" sz="28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4" name="椭圆 3"/>
          <p:cNvSpPr/>
          <p:nvPr/>
        </p:nvSpPr>
        <p:spPr>
          <a:xfrm>
            <a:off x="744152" y="3627984"/>
            <a:ext cx="487742" cy="45340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2</a:t>
            </a:r>
            <a:endParaRPr lang="zh-CN" altLang="en-US" sz="2000" dirty="0"/>
          </a:p>
        </p:txBody>
      </p:sp>
      <p:sp>
        <p:nvSpPr>
          <p:cNvPr id="5" name="椭圆 4"/>
          <p:cNvSpPr/>
          <p:nvPr/>
        </p:nvSpPr>
        <p:spPr>
          <a:xfrm>
            <a:off x="1706808" y="3657291"/>
            <a:ext cx="439479" cy="46311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3</a:t>
            </a:r>
            <a:endParaRPr lang="zh-CN" altLang="en-US" sz="2000" dirty="0"/>
          </a:p>
        </p:txBody>
      </p:sp>
      <p:sp>
        <p:nvSpPr>
          <p:cNvPr id="6" name="椭圆 5"/>
          <p:cNvSpPr/>
          <p:nvPr/>
        </p:nvSpPr>
        <p:spPr>
          <a:xfrm>
            <a:off x="2558888" y="2814348"/>
            <a:ext cx="463173"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5</a:t>
            </a:r>
            <a:endParaRPr lang="zh-CN" altLang="en-US" sz="2000" dirty="0"/>
          </a:p>
        </p:txBody>
      </p:sp>
      <p:sp>
        <p:nvSpPr>
          <p:cNvPr id="8" name="椭圆 7"/>
          <p:cNvSpPr/>
          <p:nvPr/>
        </p:nvSpPr>
        <p:spPr>
          <a:xfrm>
            <a:off x="3434308" y="2815647"/>
            <a:ext cx="452768" cy="45473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7</a:t>
            </a:r>
            <a:endParaRPr lang="zh-CN" altLang="en-US" sz="2000" dirty="0"/>
          </a:p>
        </p:txBody>
      </p:sp>
      <p:sp>
        <p:nvSpPr>
          <p:cNvPr id="9" name="椭圆 8"/>
          <p:cNvSpPr/>
          <p:nvPr/>
        </p:nvSpPr>
        <p:spPr>
          <a:xfrm>
            <a:off x="1313583" y="2764154"/>
            <a:ext cx="482794"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chemeClr val="tx1"/>
                </a:solidFill>
              </a:rPr>
              <a:t>5</a:t>
            </a:r>
            <a:endParaRPr lang="zh-CN" altLang="en-US" sz="2000" dirty="0">
              <a:solidFill>
                <a:schemeClr val="tx1"/>
              </a:solidFill>
            </a:endParaRPr>
          </a:p>
        </p:txBody>
      </p:sp>
      <p:sp>
        <p:nvSpPr>
          <p:cNvPr id="10" name="椭圆 9"/>
          <p:cNvSpPr/>
          <p:nvPr/>
        </p:nvSpPr>
        <p:spPr>
          <a:xfrm>
            <a:off x="1845143" y="2023566"/>
            <a:ext cx="523986" cy="47866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11" name="椭圆 10"/>
          <p:cNvSpPr/>
          <p:nvPr/>
        </p:nvSpPr>
        <p:spPr>
          <a:xfrm>
            <a:off x="4483357" y="2889411"/>
            <a:ext cx="384977" cy="40011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t>8</a:t>
            </a:r>
            <a:endParaRPr lang="zh-CN" altLang="en-US" sz="2000" dirty="0"/>
          </a:p>
        </p:txBody>
      </p:sp>
      <p:sp>
        <p:nvSpPr>
          <p:cNvPr id="12" name="椭圆 11"/>
          <p:cNvSpPr/>
          <p:nvPr/>
        </p:nvSpPr>
        <p:spPr>
          <a:xfrm>
            <a:off x="3809375" y="2008454"/>
            <a:ext cx="472233" cy="47517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000" dirty="0">
              <a:solidFill>
                <a:srgbClr val="FF0000"/>
              </a:solidFill>
            </a:endParaRPr>
          </a:p>
        </p:txBody>
      </p:sp>
      <p:sp>
        <p:nvSpPr>
          <p:cNvPr id="13" name="椭圆 12"/>
          <p:cNvSpPr/>
          <p:nvPr/>
        </p:nvSpPr>
        <p:spPr>
          <a:xfrm>
            <a:off x="2881694" y="1154079"/>
            <a:ext cx="543739" cy="5232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dirty="0">
                <a:solidFill>
                  <a:srgbClr val="FF0000"/>
                </a:solidFill>
              </a:rPr>
              <a:t> </a:t>
            </a:r>
            <a:endParaRPr lang="zh-CN" altLang="en-US" sz="2000" dirty="0">
              <a:solidFill>
                <a:srgbClr val="FF0000"/>
              </a:solidFill>
            </a:endParaRPr>
          </a:p>
        </p:txBody>
      </p:sp>
      <p:sp>
        <p:nvSpPr>
          <p:cNvPr id="14" name="文本框 13"/>
          <p:cNvSpPr txBox="1"/>
          <p:nvPr/>
        </p:nvSpPr>
        <p:spPr>
          <a:xfrm>
            <a:off x="1915159" y="2062474"/>
            <a:ext cx="453970" cy="400110"/>
          </a:xfrm>
          <a:prstGeom prst="rect">
            <a:avLst/>
          </a:prstGeom>
          <a:noFill/>
        </p:spPr>
        <p:txBody>
          <a:bodyPr wrap="none" rtlCol="0">
            <a:spAutoFit/>
          </a:bodyPr>
          <a:lstStyle/>
          <a:p>
            <a:r>
              <a:rPr lang="en-US" altLang="zh-CN" sz="2000" dirty="0"/>
              <a:t>10</a:t>
            </a:r>
            <a:endParaRPr lang="zh-CN" altLang="en-US" sz="2000" dirty="0"/>
          </a:p>
        </p:txBody>
      </p:sp>
      <p:sp>
        <p:nvSpPr>
          <p:cNvPr id="15" name="文本框 14"/>
          <p:cNvSpPr txBox="1"/>
          <p:nvPr/>
        </p:nvSpPr>
        <p:spPr>
          <a:xfrm>
            <a:off x="3774974" y="2008082"/>
            <a:ext cx="453970" cy="400110"/>
          </a:xfrm>
          <a:prstGeom prst="rect">
            <a:avLst/>
          </a:prstGeom>
          <a:noFill/>
        </p:spPr>
        <p:txBody>
          <a:bodyPr wrap="none" rtlCol="0">
            <a:spAutoFit/>
          </a:bodyPr>
          <a:lstStyle/>
          <a:p>
            <a:r>
              <a:rPr lang="en-US" altLang="zh-CN" sz="2000" dirty="0"/>
              <a:t>15</a:t>
            </a:r>
            <a:endParaRPr lang="zh-CN" altLang="en-US" sz="2000" dirty="0"/>
          </a:p>
        </p:txBody>
      </p:sp>
      <p:sp>
        <p:nvSpPr>
          <p:cNvPr id="16" name="文本框 15"/>
          <p:cNvSpPr txBox="1"/>
          <p:nvPr/>
        </p:nvSpPr>
        <p:spPr>
          <a:xfrm>
            <a:off x="2909259" y="1187757"/>
            <a:ext cx="453970" cy="400110"/>
          </a:xfrm>
          <a:prstGeom prst="rect">
            <a:avLst/>
          </a:prstGeom>
          <a:noFill/>
        </p:spPr>
        <p:txBody>
          <a:bodyPr wrap="none" rtlCol="0">
            <a:spAutoFit/>
          </a:bodyPr>
          <a:lstStyle/>
          <a:p>
            <a:r>
              <a:rPr lang="en-US" altLang="zh-CN" sz="2000" dirty="0"/>
              <a:t>25</a:t>
            </a:r>
            <a:endParaRPr lang="zh-CN" altLang="en-US" sz="2000" dirty="0"/>
          </a:p>
        </p:txBody>
      </p:sp>
      <p:cxnSp>
        <p:nvCxnSpPr>
          <p:cNvPr id="17" name="直接连接符 16"/>
          <p:cNvCxnSpPr>
            <a:stCxn id="9" idx="3"/>
            <a:endCxn id="4" idx="0"/>
          </p:cNvCxnSpPr>
          <p:nvPr/>
        </p:nvCxnSpPr>
        <p:spPr>
          <a:xfrm flipH="1">
            <a:off x="988023" y="3169740"/>
            <a:ext cx="396264" cy="4582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 idx="5"/>
            <a:endCxn id="5" idx="0"/>
          </p:cNvCxnSpPr>
          <p:nvPr/>
        </p:nvCxnSpPr>
        <p:spPr>
          <a:xfrm>
            <a:off x="1725673" y="3169740"/>
            <a:ext cx="200875" cy="4875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5"/>
            <a:endCxn id="6" idx="1"/>
          </p:cNvCxnSpPr>
          <p:nvPr/>
        </p:nvCxnSpPr>
        <p:spPr>
          <a:xfrm>
            <a:off x="2292393" y="2432129"/>
            <a:ext cx="334325" cy="4518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3"/>
            <a:endCxn id="9" idx="0"/>
          </p:cNvCxnSpPr>
          <p:nvPr/>
        </p:nvCxnSpPr>
        <p:spPr>
          <a:xfrm flipH="1">
            <a:off x="1554980" y="2432129"/>
            <a:ext cx="366899" cy="332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3" idx="3"/>
            <a:endCxn id="10" idx="7"/>
          </p:cNvCxnSpPr>
          <p:nvPr/>
        </p:nvCxnSpPr>
        <p:spPr>
          <a:xfrm flipH="1">
            <a:off x="2292393" y="1600675"/>
            <a:ext cx="668930" cy="492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3" idx="5"/>
            <a:endCxn id="12" idx="1"/>
          </p:cNvCxnSpPr>
          <p:nvPr/>
        </p:nvCxnSpPr>
        <p:spPr>
          <a:xfrm>
            <a:off x="3345804" y="1600675"/>
            <a:ext cx="532728" cy="4773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1" idx="0"/>
          </p:cNvCxnSpPr>
          <p:nvPr/>
        </p:nvCxnSpPr>
        <p:spPr>
          <a:xfrm>
            <a:off x="4212451" y="2414040"/>
            <a:ext cx="463395" cy="4753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2" idx="3"/>
            <a:endCxn id="8" idx="0"/>
          </p:cNvCxnSpPr>
          <p:nvPr/>
        </p:nvCxnSpPr>
        <p:spPr>
          <a:xfrm flipH="1">
            <a:off x="3660692" y="2414040"/>
            <a:ext cx="217840" cy="4016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66964" y="5602124"/>
            <a:ext cx="553357" cy="523220"/>
          </a:xfrm>
          <a:prstGeom prst="rect">
            <a:avLst/>
          </a:prstGeom>
          <a:noFill/>
        </p:spPr>
        <p:txBody>
          <a:bodyPr wrap="none" rtlCol="0">
            <a:spAutoFit/>
          </a:bodyPr>
          <a:lstStyle/>
          <a:p>
            <a:r>
              <a:rPr lang="en-US" altLang="zh-CN" sz="2800" dirty="0"/>
              <a:t>cd</a:t>
            </a:r>
            <a:endParaRPr lang="zh-CN" altLang="en-US" sz="2800" dirty="0"/>
          </a:p>
        </p:txBody>
      </p:sp>
      <p:sp>
        <p:nvSpPr>
          <p:cNvPr id="28" name="文本框 27"/>
          <p:cNvSpPr txBox="1"/>
          <p:nvPr/>
        </p:nvSpPr>
        <p:spPr>
          <a:xfrm>
            <a:off x="2418521" y="1536835"/>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29" name="文本框 28"/>
          <p:cNvSpPr txBox="1"/>
          <p:nvPr/>
        </p:nvSpPr>
        <p:spPr>
          <a:xfrm>
            <a:off x="1480673" y="2284458"/>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30" name="文本框 29"/>
          <p:cNvSpPr txBox="1"/>
          <p:nvPr/>
        </p:nvSpPr>
        <p:spPr>
          <a:xfrm>
            <a:off x="913710" y="3100742"/>
            <a:ext cx="319318" cy="400110"/>
          </a:xfrm>
          <a:prstGeom prst="rect">
            <a:avLst/>
          </a:prstGeom>
          <a:noFill/>
        </p:spPr>
        <p:txBody>
          <a:bodyPr wrap="none" rtlCol="0">
            <a:spAutoFit/>
          </a:bodyPr>
          <a:lstStyle/>
          <a:p>
            <a:r>
              <a:rPr lang="en-US" altLang="zh-CN" sz="2000" dirty="0"/>
              <a:t>0</a:t>
            </a:r>
            <a:endParaRPr lang="zh-CN" altLang="en-US" sz="2000" dirty="0"/>
          </a:p>
        </p:txBody>
      </p:sp>
      <p:sp>
        <p:nvSpPr>
          <p:cNvPr id="31" name="文本框 30"/>
          <p:cNvSpPr txBox="1"/>
          <p:nvPr/>
        </p:nvSpPr>
        <p:spPr>
          <a:xfrm>
            <a:off x="2426634" y="2389867"/>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2" name="文本框 31"/>
          <p:cNvSpPr txBox="1"/>
          <p:nvPr/>
        </p:nvSpPr>
        <p:spPr>
          <a:xfrm>
            <a:off x="1839193" y="3190043"/>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3" name="文本框 32"/>
          <p:cNvSpPr txBox="1"/>
          <p:nvPr/>
        </p:nvSpPr>
        <p:spPr>
          <a:xfrm>
            <a:off x="3584517" y="1536661"/>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4" name="文本框 33"/>
          <p:cNvSpPr txBox="1"/>
          <p:nvPr/>
        </p:nvSpPr>
        <p:spPr>
          <a:xfrm>
            <a:off x="4357504" y="2321915"/>
            <a:ext cx="319318" cy="400110"/>
          </a:xfrm>
          <a:prstGeom prst="rect">
            <a:avLst/>
          </a:prstGeom>
          <a:noFill/>
        </p:spPr>
        <p:txBody>
          <a:bodyPr wrap="none" rtlCol="0">
            <a:spAutoFit/>
          </a:bodyPr>
          <a:lstStyle/>
          <a:p>
            <a:r>
              <a:rPr lang="en-US" altLang="zh-CN" sz="2000" dirty="0"/>
              <a:t>1</a:t>
            </a:r>
            <a:endParaRPr lang="zh-CN" altLang="en-US" sz="2000" dirty="0"/>
          </a:p>
        </p:txBody>
      </p:sp>
      <p:sp>
        <p:nvSpPr>
          <p:cNvPr id="35" name="文本框 34"/>
          <p:cNvSpPr txBox="1"/>
          <p:nvPr/>
        </p:nvSpPr>
        <p:spPr>
          <a:xfrm>
            <a:off x="3450201" y="2364044"/>
            <a:ext cx="319318" cy="400110"/>
          </a:xfrm>
          <a:prstGeom prst="rect">
            <a:avLst/>
          </a:prstGeom>
          <a:noFill/>
        </p:spPr>
        <p:txBody>
          <a:bodyPr wrap="none" rtlCol="0">
            <a:spAutoFit/>
          </a:bodyPr>
          <a:lstStyle/>
          <a:p>
            <a:r>
              <a:rPr lang="en-US" altLang="zh-CN" sz="2000" dirty="0"/>
              <a:t>0</a:t>
            </a:r>
            <a:endParaRPr lang="zh-CN" altLang="en-US" sz="2000" dirty="0"/>
          </a:p>
        </p:txBody>
      </p:sp>
      <p:graphicFrame>
        <p:nvGraphicFramePr>
          <p:cNvPr id="73" name="表格 73"/>
          <p:cNvGraphicFramePr>
            <a:graphicFrameLocks noGrp="1"/>
          </p:cNvGraphicFramePr>
          <p:nvPr/>
        </p:nvGraphicFramePr>
        <p:xfrm>
          <a:off x="4992115" y="1536661"/>
          <a:ext cx="1305780" cy="3562035"/>
        </p:xfrm>
        <a:graphic>
          <a:graphicData uri="http://schemas.openxmlformats.org/drawingml/2006/table">
            <a:tbl>
              <a:tblPr firstRow="1" bandRow="1">
                <a:tableStyleId>{5940675A-B579-460E-94D1-54222C63F5DA}</a:tableStyleId>
              </a:tblPr>
              <a:tblGrid>
                <a:gridCol w="652890"/>
                <a:gridCol w="652890"/>
              </a:tblGrid>
              <a:tr h="712407">
                <a:tc>
                  <a:txBody>
                    <a:bodyPr/>
                    <a:lstStyle/>
                    <a:p>
                      <a:pPr algn="ctr"/>
                      <a:r>
                        <a:rPr lang="en-US" altLang="zh-CN" sz="2000" dirty="0" err="1"/>
                        <a:t>hc</a:t>
                      </a:r>
                      <a:r>
                        <a:rPr lang="en-US" altLang="zh-CN" sz="2000" dirty="0"/>
                        <a:t>[1]</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dirty="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[2]</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dirty="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[3]</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[4]</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a:p>
                  </a:txBody>
                  <a:tcPr>
                    <a:lnL w="12700" cap="flat" cmpd="sng" algn="ctr">
                      <a:solidFill>
                        <a:schemeClr val="tx1"/>
                      </a:solidFill>
                      <a:prstDash val="solid"/>
                      <a:round/>
                      <a:headEnd type="none" w="med" len="med"/>
                      <a:tailEnd type="none" w="med" len="med"/>
                    </a:lnL>
                  </a:tcPr>
                </a:tc>
              </a:tr>
              <a:tr h="71240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000" dirty="0" err="1"/>
                        <a:t>hc</a:t>
                      </a:r>
                      <a:r>
                        <a:rPr lang="en-US" altLang="zh-CN" sz="2000" dirty="0"/>
                        <a:t>[5]</a:t>
                      </a:r>
                      <a:endParaRPr lang="zh-CN" altLang="en-US"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zh-CN" altLang="en-US" sz="2000" dirty="0"/>
                    </a:p>
                  </a:txBody>
                  <a:tcPr>
                    <a:lnL w="12700" cap="flat" cmpd="sng" algn="ctr">
                      <a:solidFill>
                        <a:schemeClr val="tx1"/>
                      </a:solidFill>
                      <a:prstDash val="solid"/>
                      <a:round/>
                      <a:headEnd type="none" w="med" len="med"/>
                      <a:tailEnd type="none" w="med" len="med"/>
                    </a:lnL>
                  </a:tcPr>
                </a:tc>
              </a:tr>
            </a:tbl>
          </a:graphicData>
        </a:graphic>
      </p:graphicFrame>
      <p:graphicFrame>
        <p:nvGraphicFramePr>
          <p:cNvPr id="74" name="表格 74"/>
          <p:cNvGraphicFramePr>
            <a:graphicFrameLocks noGrp="1"/>
          </p:cNvGraphicFramePr>
          <p:nvPr/>
        </p:nvGraphicFramePr>
        <p:xfrm>
          <a:off x="976183" y="5291037"/>
          <a:ext cx="3641340" cy="792480"/>
        </p:xfrm>
        <a:graphic>
          <a:graphicData uri="http://schemas.openxmlformats.org/drawingml/2006/table">
            <a:tbl>
              <a:tblPr firstRow="1" bandRow="1">
                <a:tableStyleId>{5940675A-B579-460E-94D1-54222C63F5DA}</a:tableStyleId>
              </a:tblPr>
              <a:tblGrid>
                <a:gridCol w="728268"/>
                <a:gridCol w="728268"/>
                <a:gridCol w="728268"/>
                <a:gridCol w="728268"/>
                <a:gridCol w="728268"/>
              </a:tblGrid>
              <a:tr h="377055">
                <a:tc>
                  <a:txBody>
                    <a:bodyPr/>
                    <a:lstStyle/>
                    <a:p>
                      <a:pPr algn="ctr"/>
                      <a:r>
                        <a:rPr lang="en-US" altLang="zh-CN" sz="2000" dirty="0"/>
                        <a:t>0</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1</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2</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3</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t>4</a:t>
                      </a:r>
                      <a:endParaRPr lang="zh-CN" altLang="en-US" sz="2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7055">
                <a:tc>
                  <a:txBody>
                    <a:bodyPr/>
                    <a:lstStyle/>
                    <a:p>
                      <a:endParaRPr lang="zh-CN" altLang="en-US" sz="2000" dirty="0"/>
                    </a:p>
                  </a:txBody>
                  <a:tcPr>
                    <a:lnT w="12700" cap="flat" cmpd="sng" algn="ctr">
                      <a:solidFill>
                        <a:schemeClr val="tx1"/>
                      </a:solidFill>
                      <a:prstDash val="solid"/>
                      <a:round/>
                      <a:headEnd type="none" w="med" len="med"/>
                      <a:tailEnd type="none" w="med" len="med"/>
                    </a:lnT>
                  </a:tcPr>
                </a:tc>
                <a:tc>
                  <a:txBody>
                    <a:bodyPr/>
                    <a:lstStyle/>
                    <a:p>
                      <a:endParaRPr lang="zh-CN" altLang="en-US" sz="2000"/>
                    </a:p>
                  </a:txBody>
                  <a:tcPr>
                    <a:lnT w="12700" cap="flat" cmpd="sng" algn="ctr">
                      <a:solidFill>
                        <a:schemeClr val="tx1"/>
                      </a:solidFill>
                      <a:prstDash val="solid"/>
                      <a:round/>
                      <a:headEnd type="none" w="med" len="med"/>
                      <a:tailEnd type="none" w="med" len="med"/>
                    </a:lnT>
                  </a:tcPr>
                </a:tc>
                <a:tc>
                  <a:txBody>
                    <a:bodyPr/>
                    <a:lstStyle/>
                    <a:p>
                      <a:endParaRPr lang="zh-CN" altLang="en-US" sz="2000"/>
                    </a:p>
                  </a:txBody>
                  <a:tcPr>
                    <a:lnT w="12700" cap="flat" cmpd="sng" algn="ctr">
                      <a:solidFill>
                        <a:schemeClr val="tx1"/>
                      </a:solidFill>
                      <a:prstDash val="solid"/>
                      <a:round/>
                      <a:headEnd type="none" w="med" len="med"/>
                      <a:tailEnd type="none" w="med" len="med"/>
                    </a:lnT>
                  </a:tcPr>
                </a:tc>
                <a:tc>
                  <a:txBody>
                    <a:bodyPr/>
                    <a:lstStyle/>
                    <a:p>
                      <a:endParaRPr lang="zh-CN" altLang="en-US" sz="2000" dirty="0"/>
                    </a:p>
                  </a:txBody>
                  <a:tcPr>
                    <a:lnT w="12700" cap="flat" cmpd="sng" algn="ctr">
                      <a:solidFill>
                        <a:schemeClr val="tx1"/>
                      </a:solidFill>
                      <a:prstDash val="solid"/>
                      <a:round/>
                      <a:headEnd type="none" w="med" len="med"/>
                      <a:tailEnd type="none" w="med" len="med"/>
                    </a:lnT>
                  </a:tcPr>
                </a:tc>
                <a:tc>
                  <a:txBody>
                    <a:bodyPr/>
                    <a:lstStyle/>
                    <a:p>
                      <a:endParaRPr lang="zh-CN" altLang="en-US" sz="2000" dirty="0"/>
                    </a:p>
                  </a:txBody>
                  <a:tcPr>
                    <a:lnT w="12700" cap="flat" cmpd="sng" algn="ctr">
                      <a:solidFill>
                        <a:schemeClr val="tx1"/>
                      </a:solidFill>
                      <a:prstDash val="solid"/>
                      <a:round/>
                      <a:headEnd type="none" w="med" len="med"/>
                      <a:tailEnd type="none" w="med" len="med"/>
                    </a:lnT>
                  </a:tcPr>
                </a:tc>
              </a:tr>
            </a:tbl>
          </a:graphicData>
        </a:graphic>
      </p:graphicFrame>
      <p:sp>
        <p:nvSpPr>
          <p:cNvPr id="79" name="文本框 78"/>
          <p:cNvSpPr txBox="1"/>
          <p:nvPr/>
        </p:nvSpPr>
        <p:spPr>
          <a:xfrm>
            <a:off x="1088360" y="1623080"/>
            <a:ext cx="303680" cy="523220"/>
          </a:xfrm>
          <a:prstGeom prst="rect">
            <a:avLst/>
          </a:prstGeom>
          <a:noFill/>
        </p:spPr>
        <p:txBody>
          <a:bodyPr wrap="square" rtlCol="0">
            <a:spAutoFit/>
          </a:bodyPr>
          <a:lstStyle/>
          <a:p>
            <a:r>
              <a:rPr lang="en-US" altLang="zh-CN" sz="2800" dirty="0">
                <a:solidFill>
                  <a:srgbClr val="0070C0"/>
                </a:solidFill>
              </a:rPr>
              <a:t>c</a:t>
            </a:r>
            <a:endParaRPr lang="zh-CN" altLang="en-US" sz="2800" dirty="0">
              <a:solidFill>
                <a:srgbClr val="0070C0"/>
              </a:solidFill>
            </a:endParaRPr>
          </a:p>
        </p:txBody>
      </p:sp>
      <p:sp>
        <p:nvSpPr>
          <p:cNvPr id="80" name="文本框 79"/>
          <p:cNvSpPr txBox="1"/>
          <p:nvPr/>
        </p:nvSpPr>
        <p:spPr>
          <a:xfrm>
            <a:off x="2068435" y="667744"/>
            <a:ext cx="336682" cy="523220"/>
          </a:xfrm>
          <a:prstGeom prst="rect">
            <a:avLst/>
          </a:prstGeom>
          <a:noFill/>
        </p:spPr>
        <p:txBody>
          <a:bodyPr wrap="square" rtlCol="0">
            <a:spAutoFit/>
          </a:bodyPr>
          <a:lstStyle/>
          <a:p>
            <a:r>
              <a:rPr lang="en-US" altLang="zh-CN" sz="2800" dirty="0">
                <a:solidFill>
                  <a:srgbClr val="FF0000"/>
                </a:solidFill>
              </a:rPr>
              <a:t>p</a:t>
            </a:r>
            <a:endParaRPr lang="zh-CN" altLang="en-US" sz="2800" dirty="0">
              <a:solidFill>
                <a:srgbClr val="FF0000"/>
              </a:solidFill>
            </a:endParaRPr>
          </a:p>
        </p:txBody>
      </p:sp>
      <p:cxnSp>
        <p:nvCxnSpPr>
          <p:cNvPr id="82" name="直接箭头连接符 81"/>
          <p:cNvCxnSpPr>
            <a:stCxn id="79" idx="3"/>
          </p:cNvCxnSpPr>
          <p:nvPr/>
        </p:nvCxnSpPr>
        <p:spPr>
          <a:xfrm>
            <a:off x="1392040" y="1884690"/>
            <a:ext cx="493925" cy="1838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80" idx="3"/>
          </p:cNvCxnSpPr>
          <p:nvPr/>
        </p:nvCxnSpPr>
        <p:spPr>
          <a:xfrm>
            <a:off x="2405117" y="929354"/>
            <a:ext cx="550234" cy="2466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792385" y="4965725"/>
            <a:ext cx="667170" cy="400110"/>
          </a:xfrm>
          <a:prstGeom prst="rect">
            <a:avLst/>
          </a:prstGeom>
          <a:noFill/>
        </p:spPr>
        <p:txBody>
          <a:bodyPr wrap="none" rtlCol="0">
            <a:spAutoFit/>
          </a:bodyPr>
          <a:lstStyle/>
          <a:p>
            <a:r>
              <a:rPr lang="en-US" altLang="zh-CN" sz="2000" dirty="0">
                <a:solidFill>
                  <a:srgbClr val="FF0000"/>
                </a:solidFill>
              </a:rPr>
              <a:t>start</a:t>
            </a:r>
            <a:endParaRPr lang="zh-CN" altLang="en-US" sz="2000" dirty="0">
              <a:solidFill>
                <a:srgbClr val="FF0000"/>
              </a:solidFill>
            </a:endParaRPr>
          </a:p>
        </p:txBody>
      </p:sp>
      <p:sp>
        <p:nvSpPr>
          <p:cNvPr id="43" name="文本框 42"/>
          <p:cNvSpPr txBox="1"/>
          <p:nvPr/>
        </p:nvSpPr>
        <p:spPr>
          <a:xfrm>
            <a:off x="1943555" y="5715223"/>
            <a:ext cx="2512226" cy="400110"/>
          </a:xfrm>
          <a:prstGeom prst="rect">
            <a:avLst/>
          </a:prstGeom>
          <a:noFill/>
        </p:spPr>
        <p:txBody>
          <a:bodyPr wrap="none" rtlCol="0">
            <a:spAutoFit/>
          </a:bodyPr>
          <a:lstStyle/>
          <a:p>
            <a:r>
              <a:rPr lang="en-US" altLang="zh-CN" sz="2000" dirty="0">
                <a:solidFill>
                  <a:srgbClr val="FF0000"/>
                </a:solidFill>
              </a:rPr>
              <a:t>0        0        0        </a:t>
            </a:r>
            <a:r>
              <a:rPr lang="en-US" altLang="zh-CN" sz="2000" dirty="0"/>
              <a:t>\0</a:t>
            </a:r>
            <a:endParaRPr lang="zh-CN" altLang="en-US" sz="2000" dirty="0"/>
          </a:p>
        </p:txBody>
      </p:sp>
      <p:graphicFrame>
        <p:nvGraphicFramePr>
          <p:cNvPr id="2" name="表格 25"/>
          <p:cNvGraphicFramePr>
            <a:graphicFrameLocks noGrp="1"/>
          </p:cNvGraphicFramePr>
          <p:nvPr/>
        </p:nvGraphicFramePr>
        <p:xfrm>
          <a:off x="6491000" y="1621349"/>
          <a:ext cx="2549656" cy="370840"/>
        </p:xfrm>
        <a:graphic>
          <a:graphicData uri="http://schemas.openxmlformats.org/drawingml/2006/table">
            <a:tbl>
              <a:tblPr firstRow="1" bandRow="1">
                <a:tableStyleId>{5940675A-B579-460E-94D1-54222C63F5DA}</a:tableStyleId>
              </a:tblPr>
              <a:tblGrid>
                <a:gridCol w="637414"/>
                <a:gridCol w="637414"/>
                <a:gridCol w="637414"/>
                <a:gridCol w="637414"/>
              </a:tblGrid>
              <a:tr h="37084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cxnSp>
        <p:nvCxnSpPr>
          <p:cNvPr id="44" name="直接箭头连接符 43"/>
          <p:cNvCxnSpPr>
            <a:endCxn id="2" idx="1"/>
          </p:cNvCxnSpPr>
          <p:nvPr/>
        </p:nvCxnSpPr>
        <p:spPr>
          <a:xfrm>
            <a:off x="6049178" y="1806499"/>
            <a:ext cx="441822" cy="2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3963928" y="5687277"/>
            <a:ext cx="735314" cy="400110"/>
          </a:xfrm>
          <a:prstGeom prst="rect">
            <a:avLst/>
          </a:prstGeom>
          <a:noFill/>
        </p:spPr>
        <p:txBody>
          <a:bodyPr wrap="square">
            <a:spAutoFit/>
          </a:bodyPr>
          <a:lstStyle/>
          <a:p>
            <a:r>
              <a:rPr lang="en-US" altLang="zh-CN" sz="2000" dirty="0"/>
              <a:t> </a:t>
            </a:r>
            <a:endParaRPr lang="zh-CN" altLang="en-US" sz="2000" dirty="0"/>
          </a:p>
        </p:txBody>
      </p:sp>
      <p:sp>
        <p:nvSpPr>
          <p:cNvPr id="52" name="文本框 51"/>
          <p:cNvSpPr txBox="1"/>
          <p:nvPr/>
        </p:nvSpPr>
        <p:spPr>
          <a:xfrm>
            <a:off x="6526650" y="1623456"/>
            <a:ext cx="2512226" cy="400110"/>
          </a:xfrm>
          <a:prstGeom prst="rect">
            <a:avLst/>
          </a:prstGeom>
          <a:noFill/>
        </p:spPr>
        <p:txBody>
          <a:bodyPr wrap="none" rtlCol="0">
            <a:spAutoFit/>
          </a:bodyPr>
          <a:lstStyle/>
          <a:p>
            <a:r>
              <a:rPr lang="en-US" altLang="zh-CN" sz="2000" dirty="0">
                <a:solidFill>
                  <a:srgbClr val="FF0000"/>
                </a:solidFill>
              </a:rPr>
              <a:t>0        0        0        </a:t>
            </a:r>
            <a:r>
              <a:rPr lang="en-US" altLang="zh-CN" sz="2000" dirty="0"/>
              <a:t>\0</a:t>
            </a:r>
            <a:endParaRPr lang="zh-CN" altLang="en-US" sz="2000" dirty="0"/>
          </a:p>
        </p:txBody>
      </p:sp>
      <p:sp>
        <p:nvSpPr>
          <p:cNvPr id="40" name="任意多边形: 形状 39"/>
          <p:cNvSpPr/>
          <p:nvPr/>
        </p:nvSpPr>
        <p:spPr>
          <a:xfrm>
            <a:off x="3222066" y="2107251"/>
            <a:ext cx="4535195" cy="4613954"/>
          </a:xfrm>
          <a:custGeom>
            <a:avLst/>
            <a:gdLst>
              <a:gd name="connsiteX0" fmla="*/ 0 w 4814225"/>
              <a:gd name="connsiteY0" fmla="*/ 3833213 h 4346330"/>
              <a:gd name="connsiteX1" fmla="*/ 3930103 w 4814225"/>
              <a:gd name="connsiteY1" fmla="*/ 4014882 h 4346330"/>
              <a:gd name="connsiteX2" fmla="*/ 4814225 w 4814225"/>
              <a:gd name="connsiteY2" fmla="*/ 0 h 4346330"/>
              <a:gd name="connsiteX3" fmla="*/ 4814225 w 4814225"/>
              <a:gd name="connsiteY3" fmla="*/ 0 h 4346330"/>
            </a:gdLst>
            <a:ahLst/>
            <a:cxnLst>
              <a:cxn ang="0">
                <a:pos x="connsiteX0" y="connsiteY0"/>
              </a:cxn>
              <a:cxn ang="0">
                <a:pos x="connsiteX1" y="connsiteY1"/>
              </a:cxn>
              <a:cxn ang="0">
                <a:pos x="connsiteX2" y="connsiteY2"/>
              </a:cxn>
              <a:cxn ang="0">
                <a:pos x="connsiteX3" y="connsiteY3"/>
              </a:cxn>
            </a:cxnLst>
            <a:rect l="l" t="t" r="r" b="b"/>
            <a:pathLst>
              <a:path w="4814225" h="4346330">
                <a:moveTo>
                  <a:pt x="0" y="3833213"/>
                </a:moveTo>
                <a:cubicBezTo>
                  <a:pt x="1563866" y="4243482"/>
                  <a:pt x="3127732" y="4653751"/>
                  <a:pt x="3930103" y="4014882"/>
                </a:cubicBezTo>
                <a:cubicBezTo>
                  <a:pt x="4732474" y="3376013"/>
                  <a:pt x="4814225" y="0"/>
                  <a:pt x="4814225" y="0"/>
                </a:cubicBezTo>
                <a:lnTo>
                  <a:pt x="4814225" y="0"/>
                </a:lnTo>
              </a:path>
            </a:pathLst>
          </a:custGeom>
          <a:noFill/>
          <a:ln w="28575">
            <a:solidFill>
              <a:srgbClr val="A747C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4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3182965" y="119992"/>
            <a:ext cx="3693571" cy="646331"/>
          </a:xfrm>
          <a:prstGeom prst="rect">
            <a:avLst/>
          </a:prstGeom>
          <a:noFill/>
        </p:spPr>
        <p:txBody>
          <a:bodyPr wrap="square">
            <a:spAutoFit/>
          </a:bodyPr>
          <a:lstStyle/>
          <a:p>
            <a:r>
              <a:rPr lang="en-US" altLang="zh-CN" sz="3600" b="1" dirty="0">
                <a:solidFill>
                  <a:schemeClr val="bg1"/>
                </a:solidFill>
              </a:rPr>
              <a:t>6.6  </a:t>
            </a:r>
            <a:r>
              <a:rPr lang="zh-CN" altLang="en-US" sz="3600" b="1" dirty="0">
                <a:solidFill>
                  <a:schemeClr val="bg1"/>
                </a:solidFill>
              </a:rPr>
              <a:t>总结与提高</a:t>
            </a:r>
            <a:endParaRPr lang="zh-CN" altLang="en-US" sz="3600" b="1" dirty="0">
              <a:solidFill>
                <a:schemeClr val="bg1"/>
              </a:solidFill>
            </a:endParaRPr>
          </a:p>
        </p:txBody>
      </p:sp>
      <p:sp>
        <p:nvSpPr>
          <p:cNvPr id="7" name="文本框 6"/>
          <p:cNvSpPr txBox="1"/>
          <p:nvPr/>
        </p:nvSpPr>
        <p:spPr>
          <a:xfrm>
            <a:off x="563214" y="1165400"/>
            <a:ext cx="8108596" cy="4437305"/>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理解定义</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存储结构</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二叉树遍历</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递归到非递归的转换</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遍历应用</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哈夫曼树</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414548" y="385913"/>
                <a:ext cx="8314904" cy="5550687"/>
              </a:xfrm>
              <a:prstGeom prst="rect">
                <a:avLst/>
              </a:prstGeom>
              <a:noFill/>
            </p:spPr>
            <p:txBody>
              <a:bodyPr wrap="square" rtlCol="0">
                <a:spAutoFit/>
              </a:bodyPr>
              <a:lstStyle/>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理解定义：</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本章介绍的一般树与二叉树均为树结构，树结构是最重要的</a:t>
                </a:r>
                <a:r>
                  <a:rPr lang="zh-CN" altLang="en-US" sz="3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非线性结构</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树结构与线性结构的差别：</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在线性结构中前驱与后继结点均是唯一的，而树结构中有</a:t>
                </a:r>
                <a:r>
                  <a:rPr lang="zh-CN" altLang="en-US" sz="3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唯一前驱</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（除根结点），有</a:t>
                </a:r>
                <a:r>
                  <a:rPr lang="en-US" altLang="zh-CN" sz="3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m</a:t>
                </a:r>
                <a:r>
                  <a:rPr lang="zh-CN" altLang="en-US" sz="3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个后继</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14:m>
                  <m:oMath xmlns:m="http://schemas.openxmlformats.org/officeDocument/2006/math">
                    <m:r>
                      <m:rPr>
                        <m:sty m:val="p"/>
                      </m:rPr>
                      <a:rPr lang="en-US" altLang="zh-CN" sz="3000">
                        <a:latin typeface="Cambria Math" panose="02040503050406030204" pitchFamily="18" charset="0"/>
                        <a:ea typeface="微软雅黑" panose="020B0503020204020204" pitchFamily="34" charset="-122"/>
                        <a:sym typeface="Wingdings 2" panose="05020102010507070707" pitchFamily="18" charset="2"/>
                      </a:rPr>
                      <m:t>m</m:t>
                    </m:r>
                    <m:r>
                      <a:rPr lang="zh-CN" altLang="en-US" sz="3000" i="1" smtClean="0">
                        <a:latin typeface="Cambria Math" panose="02040503050406030204" pitchFamily="18" charset="0"/>
                        <a:ea typeface="微软雅黑" panose="020B0503020204020204" pitchFamily="34" charset="-122"/>
                        <a:sym typeface="Wingdings 2" panose="05020102010507070707" pitchFamily="18" charset="2"/>
                      </a:rPr>
                      <m:t>≥</m:t>
                    </m:r>
                    <m:r>
                      <a:rPr lang="en-US" altLang="zh-CN" sz="3000" b="0" i="1" smtClean="0">
                        <a:latin typeface="Cambria Math" panose="02040503050406030204" pitchFamily="18" charset="0"/>
                        <a:ea typeface="微软雅黑" panose="020B0503020204020204" pitchFamily="34" charset="-122"/>
                        <a:sym typeface="Wingdings 2" panose="05020102010507070707" pitchFamily="18" charset="2"/>
                      </a:rPr>
                      <m:t>0</m:t>
                    </m:r>
                  </m:oMath>
                </a14:m>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其中二叉树是后继个数最多为</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2</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的树。</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p:txBody>
          </p:sp>
        </mc:Choice>
        <mc:Fallback>
          <p:sp>
            <p:nvSpPr>
              <p:cNvPr id="7" name="文本框 6"/>
              <p:cNvSpPr txBox="1">
                <a:spLocks noRot="1" noChangeAspect="1" noMove="1" noResize="1" noEditPoints="1" noAdjustHandles="1" noChangeArrowheads="1" noChangeShapeType="1" noTextEdit="1"/>
              </p:cNvSpPr>
              <p:nvPr/>
            </p:nvSpPr>
            <p:spPr>
              <a:xfrm>
                <a:off x="414548" y="385913"/>
                <a:ext cx="8314904" cy="5550687"/>
              </a:xfrm>
              <a:prstGeom prst="rect">
                <a:avLst/>
              </a:prstGeom>
              <a:blipFill rotWithShape="1">
                <a:blip r:embed="rId1"/>
                <a:stretch>
                  <a:fillRect l="-6" t="-8" r="1" b="11"/>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493432" y="183402"/>
            <a:ext cx="8314904" cy="3473195"/>
          </a:xfrm>
          <a:prstGeom prst="rect">
            <a:avLst/>
          </a:prstGeom>
          <a:noFill/>
        </p:spPr>
        <p:txBody>
          <a:bodyPr wrap="square" rtlCol="0">
            <a:spAutoFit/>
          </a:bodyPr>
          <a:lstStyle/>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习题讲解</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针对二元算术表达式，</a:t>
            </a:r>
            <a:r>
              <a:rPr lang="en-US" altLang="zh-CN" sz="3000" dirty="0" err="1">
                <a:latin typeface="微软雅黑" panose="020B0503020204020204" pitchFamily="34" charset="-122"/>
                <a:ea typeface="微软雅黑" panose="020B0503020204020204" pitchFamily="34" charset="-122"/>
                <a:sym typeface="Wingdings 2" panose="05020102010507070707" pitchFamily="18" charset="2"/>
              </a:rPr>
              <a:t>a+b</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(c-d)-e/f</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，请完成以下要求，</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）给出这个表达式的后缀形式和前缀形式；</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2</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）画出这个算术表达式对应的二叉树。</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6" name="文本框 5"/>
          <p:cNvSpPr txBox="1"/>
          <p:nvPr/>
        </p:nvSpPr>
        <p:spPr>
          <a:xfrm>
            <a:off x="493432" y="3766557"/>
            <a:ext cx="7986533" cy="2862322"/>
          </a:xfrm>
          <a:prstGeom prst="rect">
            <a:avLst/>
          </a:prstGeom>
          <a:noFill/>
        </p:spPr>
        <p:txBody>
          <a:bodyPr wrap="square">
            <a:spAutoFit/>
          </a:bodyPr>
          <a:lstStyle/>
          <a:p>
            <a:r>
              <a:rPr lang="zh-CN" altLang="en-US" dirty="0">
                <a:latin typeface="-apple-system"/>
              </a:rPr>
              <a:t>前缀表达式</a:t>
            </a:r>
            <a:r>
              <a:rPr lang="en-US" altLang="zh-CN" dirty="0">
                <a:latin typeface="-apple-system"/>
              </a:rPr>
              <a:t>(Prefix Notation)</a:t>
            </a:r>
            <a:r>
              <a:rPr lang="zh-CN" altLang="en-US" dirty="0">
                <a:latin typeface="-apple-system"/>
              </a:rPr>
              <a:t>是指将运算符写在前面操作数写在后面的不包含括号的表达式，而且为了纪念其发明者波兰数学家</a:t>
            </a:r>
            <a:r>
              <a:rPr lang="en-US" altLang="zh-CN" dirty="0" err="1">
                <a:latin typeface="-apple-system"/>
              </a:rPr>
              <a:t>JanLukasiewicz</a:t>
            </a:r>
            <a:r>
              <a:rPr lang="zh-CN" altLang="en-US" dirty="0">
                <a:latin typeface="-apple-system"/>
              </a:rPr>
              <a:t>，所以前缀表达式也叫做“波兰表达式”</a:t>
            </a:r>
            <a:endParaRPr lang="en-US" altLang="zh-CN" dirty="0">
              <a:latin typeface="-apple-system"/>
            </a:endParaRPr>
          </a:p>
          <a:p>
            <a:endParaRPr lang="en-US" altLang="zh-CN" dirty="0">
              <a:latin typeface="-apple-system"/>
            </a:endParaRPr>
          </a:p>
          <a:p>
            <a:r>
              <a:rPr lang="zh-CN" altLang="en-US" dirty="0">
                <a:latin typeface="-apple-system"/>
              </a:rPr>
              <a:t>后缀表达式</a:t>
            </a:r>
            <a:r>
              <a:rPr lang="en-US" altLang="zh-CN" dirty="0">
                <a:latin typeface="-apple-system"/>
              </a:rPr>
              <a:t>(Postfix Notation)</a:t>
            </a:r>
            <a:r>
              <a:rPr lang="zh-CN" altLang="en-US" dirty="0">
                <a:latin typeface="-apple-system"/>
              </a:rPr>
              <a:t>与之相反，是指运算符写在操作数后面的不包含括号的算术表达式，也叫做逆波兰表达式</a:t>
            </a:r>
            <a:endParaRPr lang="en-US" altLang="zh-CN" dirty="0">
              <a:latin typeface="-apple-system"/>
            </a:endParaRPr>
          </a:p>
          <a:p>
            <a:endParaRPr lang="en-US" altLang="zh-CN" dirty="0">
              <a:latin typeface="-apple-system"/>
            </a:endParaRPr>
          </a:p>
          <a:p>
            <a:r>
              <a:rPr lang="zh-CN" altLang="en-US" dirty="0">
                <a:latin typeface="-apple-system"/>
              </a:rPr>
              <a:t>中缀表达式</a:t>
            </a:r>
            <a:r>
              <a:rPr lang="en-US" altLang="zh-CN" dirty="0">
                <a:latin typeface="-apple-system"/>
              </a:rPr>
              <a:t>(</a:t>
            </a:r>
            <a:r>
              <a:rPr lang="en-US" altLang="zh-CN" dirty="0" err="1">
                <a:latin typeface="-apple-system"/>
              </a:rPr>
              <a:t>InfixNotation</a:t>
            </a:r>
            <a:r>
              <a:rPr lang="en-US" altLang="zh-CN" dirty="0">
                <a:latin typeface="-apple-system"/>
              </a:rPr>
              <a:t>)</a:t>
            </a:r>
            <a:r>
              <a:rPr lang="zh-CN" altLang="en-US" dirty="0">
                <a:latin typeface="-apple-system"/>
              </a:rPr>
              <a:t>就是常用的将操作符放在操作数中间的算术表达式。前缀表达式和后缀表达式相对于中缀表达式最大的不同就是去掉了表示运算符优先级的括号</a:t>
            </a:r>
            <a:endParaRPr lang="zh-CN" altLang="en-US" dirty="0">
              <a:latin typeface="-apple-syste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628650" y="3676591"/>
            <a:ext cx="8314904" cy="2862322"/>
          </a:xfrm>
          <a:prstGeom prst="rect">
            <a:avLst/>
          </a:prstGeom>
          <a:noFill/>
        </p:spPr>
        <p:txBody>
          <a:bodyPr wrap="square">
            <a:spAutoFit/>
          </a:bodyPr>
          <a:lstStyle/>
          <a:p>
            <a:pPr algn="l"/>
            <a:r>
              <a:rPr lang="zh-CN" altLang="en-US" b="0" i="0" dirty="0">
                <a:effectLst/>
                <a:latin typeface="-apple-system"/>
              </a:rPr>
              <a:t>提示：</a:t>
            </a:r>
            <a:endParaRPr lang="en-US" altLang="zh-CN" b="0" i="0" dirty="0">
              <a:effectLst/>
              <a:latin typeface="-apple-system"/>
            </a:endParaRPr>
          </a:p>
          <a:p>
            <a:pPr algn="l"/>
            <a:r>
              <a:rPr lang="zh-CN" altLang="en-US" b="0" i="0" dirty="0">
                <a:effectLst/>
                <a:latin typeface="-apple-system"/>
              </a:rPr>
              <a:t>前缀表达式对应于二叉树的前序遍历</a:t>
            </a:r>
            <a:endParaRPr lang="en-US" altLang="zh-CN" b="0" i="0" dirty="0">
              <a:effectLst/>
              <a:latin typeface="-apple-system"/>
            </a:endParaRPr>
          </a:p>
          <a:p>
            <a:r>
              <a:rPr lang="zh-CN" altLang="en-US" b="0" i="0" dirty="0">
                <a:effectLst/>
                <a:latin typeface="-apple-system"/>
              </a:rPr>
              <a:t>中缀表达式对应于二叉树的中序遍历</a:t>
            </a:r>
            <a:endParaRPr lang="zh-CN" altLang="en-US" b="0" i="0" dirty="0">
              <a:effectLst/>
              <a:latin typeface="-apple-system"/>
            </a:endParaRPr>
          </a:p>
          <a:p>
            <a:r>
              <a:rPr lang="zh-CN" altLang="en-US" b="0" i="0" dirty="0">
                <a:effectLst/>
                <a:latin typeface="-apple-system"/>
              </a:rPr>
              <a:t>后缀表达式对应于二叉树的后序遍历</a:t>
            </a:r>
            <a:endParaRPr lang="en-US" altLang="zh-CN" b="0" i="0" dirty="0">
              <a:effectLst/>
              <a:latin typeface="-apple-system"/>
            </a:endParaRPr>
          </a:p>
          <a:p>
            <a:r>
              <a:rPr lang="zh-CN" altLang="en-US" dirty="0">
                <a:latin typeface="-apple-system"/>
              </a:rPr>
              <a:t>表达式转二叉树，树的树叶是操作数（常数或变量），而其他节点为操作符。</a:t>
            </a:r>
            <a:endParaRPr lang="en-US" altLang="zh-CN" b="0" i="0" dirty="0">
              <a:effectLst/>
              <a:latin typeface="-apple-system"/>
            </a:endParaRPr>
          </a:p>
          <a:p>
            <a:endParaRPr lang="en-US" altLang="zh-CN" dirty="0">
              <a:latin typeface="-apple-system"/>
            </a:endParaRPr>
          </a:p>
          <a:p>
            <a:r>
              <a:rPr lang="zh-CN" altLang="en-US" b="0" i="0" dirty="0">
                <a:effectLst/>
                <a:latin typeface="-apple-system"/>
              </a:rPr>
              <a:t>中缀转后缀</a:t>
            </a:r>
            <a:r>
              <a:rPr lang="zh-CN" altLang="en-US" dirty="0">
                <a:latin typeface="-apple-system"/>
                <a:sym typeface="Wingdings" panose="05000000000000000000" pitchFamily="2" charset="2"/>
              </a:rPr>
              <a:t>：</a:t>
            </a:r>
            <a:endParaRPr lang="en-US" altLang="zh-CN" dirty="0">
              <a:latin typeface="-apple-system"/>
              <a:sym typeface="Wingdings" panose="05000000000000000000" pitchFamily="2" charset="2"/>
            </a:endParaRPr>
          </a:p>
          <a:p>
            <a:r>
              <a:rPr lang="en-US" altLang="zh-CN" dirty="0">
                <a:latin typeface="-apple-system"/>
                <a:sym typeface="Wingdings" panose="05000000000000000000" pitchFamily="2" charset="2"/>
              </a:rPr>
              <a:t>1.</a:t>
            </a:r>
            <a:r>
              <a:rPr lang="zh-CN" altLang="en-US" dirty="0"/>
              <a:t>首先将这个中缀表达式的所有运算加括号 </a:t>
            </a:r>
            <a:r>
              <a:rPr lang="en-US" altLang="zh-CN" dirty="0"/>
              <a: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a+(b</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(c-d)))-(e/f))  </a:t>
            </a:r>
            <a:r>
              <a:rPr lang="en-US" altLang="zh-CN" dirty="0"/>
              <a:t> </a:t>
            </a:r>
            <a:endParaRPr lang="en-US" altLang="zh-CN" dirty="0"/>
          </a:p>
          <a:p>
            <a:r>
              <a:rPr lang="en-US" altLang="zh-CN" b="0" i="0" dirty="0">
                <a:effectLst/>
                <a:latin typeface="-apple-system"/>
              </a:rPr>
              <a:t>2.</a:t>
            </a:r>
            <a:r>
              <a:rPr lang="zh-CN" altLang="en-US" dirty="0">
                <a:latin typeface="-apple-system"/>
              </a:rPr>
              <a:t>然后将所有运算符放到括号后面，这样就变成了 </a:t>
            </a:r>
            <a:r>
              <a:rPr lang="en-US" altLang="zh-CN" dirty="0"/>
              <a: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a(b(cd)-)*)+(</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ef</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p>
          <a:p>
            <a:r>
              <a:rPr lang="en-US" altLang="zh-CN" b="0" i="0" dirty="0">
                <a:effectLst/>
                <a:latin typeface="-apple-system"/>
              </a:rPr>
              <a:t>3.</a:t>
            </a:r>
            <a:r>
              <a:rPr lang="zh-CN" altLang="en-US" dirty="0"/>
              <a:t>把所有括号去掉 </a:t>
            </a:r>
            <a:r>
              <a:rPr lang="en-US" altLang="zh-CN" b="1" dirty="0" err="1"/>
              <a:t>abcd</a:t>
            </a:r>
            <a:r>
              <a:rPr lang="en-US" altLang="zh-CN" b="1" dirty="0"/>
              <a:t>-</a:t>
            </a:r>
            <a:r>
              <a:rPr lang="zh-CN" altLang="en-US" b="1" dirty="0"/>
              <a:t>*</a:t>
            </a:r>
            <a:r>
              <a:rPr lang="en-US" altLang="zh-CN" b="1" dirty="0"/>
              <a:t>+</a:t>
            </a:r>
            <a:r>
              <a:rPr lang="en-US" altLang="zh-CN" b="1" dirty="0" err="1"/>
              <a:t>ef</a:t>
            </a:r>
            <a:r>
              <a:rPr lang="en-US" altLang="zh-CN" b="1" dirty="0"/>
              <a:t>/-, </a:t>
            </a:r>
            <a:r>
              <a:rPr lang="zh-CN" altLang="en-US" dirty="0"/>
              <a:t>这样就得到了后缀形式</a:t>
            </a:r>
            <a:endParaRPr lang="zh-CN" altLang="en-US" b="0" i="0" dirty="0">
              <a:effectLst/>
              <a:latin typeface="-apple-system"/>
            </a:endParaRPr>
          </a:p>
        </p:txBody>
      </p:sp>
      <p:sp>
        <p:nvSpPr>
          <p:cNvPr id="8" name="文本框 7"/>
          <p:cNvSpPr txBox="1"/>
          <p:nvPr/>
        </p:nvSpPr>
        <p:spPr>
          <a:xfrm>
            <a:off x="493432" y="183402"/>
            <a:ext cx="8314904" cy="3473195"/>
          </a:xfrm>
          <a:prstGeom prst="rect">
            <a:avLst/>
          </a:prstGeom>
          <a:noFill/>
        </p:spPr>
        <p:txBody>
          <a:bodyPr wrap="square" rtlCol="0">
            <a:spAutoFit/>
          </a:bodyPr>
          <a:lstStyle/>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习题讲解</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针对二元算术表达式，</a:t>
            </a:r>
            <a:r>
              <a:rPr lang="en-US" altLang="zh-CN" sz="3000" dirty="0" err="1">
                <a:latin typeface="微软雅黑" panose="020B0503020204020204" pitchFamily="34" charset="-122"/>
                <a:ea typeface="微软雅黑" panose="020B0503020204020204" pitchFamily="34" charset="-122"/>
                <a:sym typeface="Wingdings 2" panose="05020102010507070707" pitchFamily="18" charset="2"/>
              </a:rPr>
              <a:t>a+b</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(c-d)-e/f</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，请完成以下要求，</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）给出这个表达式的后缀形式和前缀形式；</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2</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）画出这个算术表达式对应的二叉树。</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414548" y="385913"/>
            <a:ext cx="8314904" cy="4447371"/>
          </a:xfrm>
          <a:prstGeom prst="rect">
            <a:avLst/>
          </a:prstGeom>
          <a:noFill/>
        </p:spPr>
        <p:txBody>
          <a:bodyPr wrap="square" rtlCol="0">
            <a:spAutoFit/>
          </a:bodyPr>
          <a:lstStyle/>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习题讲解</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针对二元算术表达式，</a:t>
            </a:r>
            <a:r>
              <a:rPr lang="en-US" altLang="zh-CN" sz="3000" dirty="0" err="1">
                <a:latin typeface="微软雅黑" panose="020B0503020204020204" pitchFamily="34" charset="-122"/>
                <a:ea typeface="微软雅黑" panose="020B0503020204020204" pitchFamily="34" charset="-122"/>
                <a:sym typeface="Wingdings 2" panose="05020102010507070707" pitchFamily="18" charset="2"/>
              </a:rPr>
              <a:t>a+b</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(c-d)-e/f</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，请完成以下要求，</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1</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）给出这个表达式的后缀形式和前缀形式；</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2</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）画出这个算术表达式对应的二叉树。</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解：</a:t>
            </a:r>
            <a:r>
              <a:rPr lang="zh-CN" altLang="en-US" sz="2800" dirty="0">
                <a:effectLst/>
                <a:latin typeface="等线" panose="02010600030101010101" charset="-122"/>
                <a:ea typeface="等线" panose="02010600030101010101" charset="-122"/>
              </a:rPr>
              <a:t>后缀：</a:t>
            </a:r>
            <a:r>
              <a:rPr lang="en-US" altLang="zh-CN" sz="2800" dirty="0" err="1">
                <a:effectLst/>
                <a:latin typeface="等线" panose="02010600030101010101" charset="-122"/>
                <a:ea typeface="等线" panose="02010600030101010101" charset="-122"/>
              </a:rPr>
              <a:t>abcd</a:t>
            </a:r>
            <a:r>
              <a:rPr lang="en-US" altLang="zh-CN" sz="2800" dirty="0">
                <a:effectLst/>
                <a:latin typeface="等线" panose="02010600030101010101" charset="-122"/>
                <a:ea typeface="等线" panose="02010600030101010101" charset="-122"/>
              </a:rPr>
              <a:t>-*+</a:t>
            </a:r>
            <a:r>
              <a:rPr lang="en-US" altLang="zh-CN" sz="2800" dirty="0" err="1">
                <a:effectLst/>
                <a:latin typeface="等线" panose="02010600030101010101" charset="-122"/>
                <a:ea typeface="等线" panose="02010600030101010101" charset="-122"/>
              </a:rPr>
              <a:t>ef</a:t>
            </a:r>
            <a:r>
              <a:rPr lang="en-US" altLang="zh-CN" sz="2800" dirty="0">
                <a:effectLst/>
                <a:latin typeface="等线" panose="02010600030101010101" charset="-122"/>
                <a:ea typeface="等线" panose="02010600030101010101" charset="-122"/>
              </a:rPr>
              <a:t>/-     </a:t>
            </a:r>
            <a:endParaRPr lang="en-US" altLang="zh-CN" sz="2800" dirty="0">
              <a:effectLst/>
              <a:latin typeface="等线" panose="02010600030101010101" charset="-122"/>
              <a:ea typeface="等线" panose="02010600030101010101" charset="-122"/>
            </a:endParaRPr>
          </a:p>
          <a:p>
            <a:r>
              <a:rPr lang="en-US" altLang="zh-CN" sz="2800" dirty="0">
                <a:latin typeface="等线" panose="02010600030101010101" charset="-122"/>
                <a:ea typeface="等线" panose="02010600030101010101" charset="-122"/>
              </a:rPr>
              <a:t>      </a:t>
            </a:r>
            <a:r>
              <a:rPr lang="en-US" altLang="zh-CN" sz="2800" dirty="0">
                <a:effectLst/>
                <a:latin typeface="等线" panose="02010600030101010101" charset="-122"/>
                <a:ea typeface="等线" panose="02010600030101010101" charset="-122"/>
              </a:rPr>
              <a:t>  </a:t>
            </a:r>
            <a:r>
              <a:rPr lang="zh-CN" altLang="en-US" sz="2800" dirty="0">
                <a:effectLst/>
                <a:latin typeface="等线" panose="02010600030101010101" charset="-122"/>
                <a:ea typeface="等线" panose="02010600030101010101" charset="-122"/>
              </a:rPr>
              <a:t>前缀：</a:t>
            </a:r>
            <a:r>
              <a:rPr lang="en-US" altLang="zh-CN" sz="2800" dirty="0">
                <a:effectLst/>
                <a:latin typeface="等线" panose="02010600030101010101" charset="-122"/>
                <a:ea typeface="等线" panose="02010600030101010101" charset="-122"/>
              </a:rPr>
              <a:t>-+a*b-cd/</a:t>
            </a:r>
            <a:r>
              <a:rPr lang="en-US" altLang="zh-CN" sz="2800" dirty="0" err="1">
                <a:effectLst/>
                <a:latin typeface="等线" panose="02010600030101010101" charset="-122"/>
                <a:ea typeface="等线" panose="02010600030101010101" charset="-122"/>
              </a:rPr>
              <a:t>ef</a:t>
            </a:r>
            <a:r>
              <a:rPr lang="en-US" altLang="zh-CN" sz="2800" dirty="0">
                <a:effectLst/>
                <a:latin typeface="等线" panose="02010600030101010101" charset="-122"/>
                <a:ea typeface="等线" panose="02010600030101010101" charset="-122"/>
              </a:rPr>
              <a:t> </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p:txBody>
      </p:sp>
      <p:pic>
        <p:nvPicPr>
          <p:cNvPr id="4" name="图片 3"/>
          <p:cNvPicPr>
            <a:picLocks noChangeAspect="1"/>
          </p:cNvPicPr>
          <p:nvPr/>
        </p:nvPicPr>
        <p:blipFill>
          <a:blip r:embed="rId1"/>
          <a:stretch>
            <a:fillRect/>
          </a:stretch>
        </p:blipFill>
        <p:spPr>
          <a:xfrm>
            <a:off x="5110223" y="3886292"/>
            <a:ext cx="2613708" cy="28992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rPr>
              <a:t>6.5.1 </a:t>
            </a:r>
            <a:r>
              <a:rPr lang="zh-CN" altLang="en-US" sz="3600" b="1" dirty="0">
                <a:solidFill>
                  <a:schemeClr val="bg1"/>
                </a:solidFill>
              </a:rPr>
              <a:t>哈夫曼树</a:t>
            </a:r>
            <a:endParaRPr lang="zh-CN" altLang="en-US" sz="3600" b="1" dirty="0">
              <a:solidFill>
                <a:schemeClr val="bg1"/>
              </a:solidFill>
            </a:endParaRPr>
          </a:p>
        </p:txBody>
      </p:sp>
      <p:sp>
        <p:nvSpPr>
          <p:cNvPr id="3" name="文本框 2"/>
          <p:cNvSpPr txBox="1"/>
          <p:nvPr/>
        </p:nvSpPr>
        <p:spPr>
          <a:xfrm>
            <a:off x="1280235" y="1557093"/>
            <a:ext cx="4801314" cy="3416320"/>
          </a:xfrm>
          <a:prstGeom prst="rect">
            <a:avLst/>
          </a:prstGeom>
          <a:noFill/>
        </p:spPr>
        <p:txBody>
          <a:bodyPr wrap="none" rtlCol="0">
            <a:spAutoFit/>
          </a:bodyPr>
          <a:lstStyle/>
          <a:p>
            <a:pPr>
              <a:lnSpc>
                <a:spcPct val="150000"/>
              </a:lnSpc>
            </a:pPr>
            <a:r>
              <a:rPr lang="zh-CN" altLang="en-US" sz="36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b="1" dirty="0">
                <a:latin typeface="微软雅黑" panose="020B0503020204020204" pitchFamily="34" charset="-122"/>
                <a:ea typeface="微软雅黑" panose="020B0503020204020204" pitchFamily="34" charset="-122"/>
              </a:rPr>
              <a:t>哈夫曼树的基本概念</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b="1" dirty="0">
                <a:latin typeface="微软雅黑" panose="020B0503020204020204" pitchFamily="34" charset="-122"/>
                <a:ea typeface="微软雅黑" panose="020B0503020204020204" pitchFamily="34" charset="-122"/>
              </a:rPr>
              <a:t>构造哈夫曼树</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b="1" dirty="0">
                <a:latin typeface="微软雅黑" panose="020B0503020204020204" pitchFamily="34" charset="-122"/>
                <a:ea typeface="微软雅黑" panose="020B0503020204020204" pitchFamily="34" charset="-122"/>
              </a:rPr>
              <a:t>哈夫曼树的类型定义</a:t>
            </a:r>
            <a:endParaRPr lang="en-US" altLang="zh-CN" sz="3600" b="1" dirty="0">
              <a:latin typeface="微软雅黑" panose="020B0503020204020204" pitchFamily="34" charset="-122"/>
              <a:ea typeface="微软雅黑" panose="020B0503020204020204" pitchFamily="34" charset="-122"/>
            </a:endParaRPr>
          </a:p>
          <a:p>
            <a:pPr>
              <a:lnSpc>
                <a:spcPct val="150000"/>
              </a:lnSpc>
            </a:pPr>
            <a:r>
              <a:rPr lang="zh-CN" altLang="en-US" sz="36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600" b="1" dirty="0">
                <a:latin typeface="微软雅黑" panose="020B0503020204020204" pitchFamily="34" charset="-122"/>
                <a:ea typeface="微软雅黑" panose="020B0503020204020204" pitchFamily="34" charset="-122"/>
              </a:rPr>
              <a:t>哈夫曼树的算法实现</a:t>
            </a:r>
            <a:endParaRPr lang="en-US" altLang="zh-CN" sz="36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FF0000"/>
                                      </p:to>
                                    </p:animClr>
                                    <p:animClr clrSpc="rgb" dir="cw">
                                      <p:cBhvr>
                                        <p:cTn id="7" dur="500" fill="hold"/>
                                        <p:tgtEl>
                                          <p:spTgt spid="3">
                                            <p:txEl>
                                              <p:pRg st="0" end="0"/>
                                            </p:txEl>
                                          </p:spTgt>
                                        </p:tgtEl>
                                        <p:attrNameLst>
                                          <p:attrName>fillcolor</p:attrName>
                                        </p:attrNameLst>
                                      </p:cBhvr>
                                      <p:to>
                                        <a:srgbClr val="FF000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rgbClr val="FF0000"/>
                                      </p:to>
                                    </p:animClr>
                                    <p:animClr clrSpc="rgb" dir="cw">
                                      <p:cBhvr>
                                        <p:cTn id="14" dur="500" fill="hold"/>
                                        <p:tgtEl>
                                          <p:spTgt spid="3">
                                            <p:txEl>
                                              <p:pRg st="1" end="1"/>
                                            </p:txEl>
                                          </p:spTgt>
                                        </p:tgtEl>
                                        <p:attrNameLst>
                                          <p:attrName>fillcolor</p:attrName>
                                        </p:attrNameLst>
                                      </p:cBhvr>
                                      <p:to>
                                        <a:srgbClr val="FF0000"/>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3">
                                            <p:txEl>
                                              <p:pRg st="2" end="2"/>
                                            </p:txEl>
                                          </p:spTgt>
                                        </p:tgtEl>
                                        <p:attrNameLst>
                                          <p:attrName>style.color</p:attrName>
                                        </p:attrNameLst>
                                      </p:cBhvr>
                                      <p:to>
                                        <a:srgbClr val="FF0000"/>
                                      </p:to>
                                    </p:animClr>
                                    <p:animClr clrSpc="rgb" dir="cw">
                                      <p:cBhvr>
                                        <p:cTn id="21" dur="500" fill="hold"/>
                                        <p:tgtEl>
                                          <p:spTgt spid="3">
                                            <p:txEl>
                                              <p:pRg st="2" end="2"/>
                                            </p:txEl>
                                          </p:spTgt>
                                        </p:tgtEl>
                                        <p:attrNameLst>
                                          <p:attrName>fillcolor</p:attrName>
                                        </p:attrNameLst>
                                      </p:cBhvr>
                                      <p:to>
                                        <a:srgbClr val="FF0000"/>
                                      </p:to>
                                    </p:animClr>
                                    <p:set>
                                      <p:cBhvr>
                                        <p:cTn id="22" dur="500" fill="hold"/>
                                        <p:tgtEl>
                                          <p:spTgt spid="3">
                                            <p:txEl>
                                              <p:pRg st="2" end="2"/>
                                            </p:txEl>
                                          </p:spTgt>
                                        </p:tgtEl>
                                        <p:attrNameLst>
                                          <p:attrName>fill.type</p:attrName>
                                        </p:attrNameLst>
                                      </p:cBhvr>
                                      <p:to>
                                        <p:strVal val="solid"/>
                                      </p:to>
                                    </p:set>
                                    <p:set>
                                      <p:cBhvr>
                                        <p:cTn id="23" dur="500" fill="hold"/>
                                        <p:tgtEl>
                                          <p:spTgt spid="3">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3">
                                            <p:txEl>
                                              <p:pRg st="3" end="3"/>
                                            </p:txEl>
                                          </p:spTgt>
                                        </p:tgtEl>
                                        <p:attrNameLst>
                                          <p:attrName>style.color</p:attrName>
                                        </p:attrNameLst>
                                      </p:cBhvr>
                                      <p:to>
                                        <a:srgbClr val="FF0000"/>
                                      </p:to>
                                    </p:animClr>
                                    <p:animClr clrSpc="rgb" dir="cw">
                                      <p:cBhvr>
                                        <p:cTn id="28" dur="500" fill="hold"/>
                                        <p:tgtEl>
                                          <p:spTgt spid="3">
                                            <p:txEl>
                                              <p:pRg st="3" end="3"/>
                                            </p:txEl>
                                          </p:spTgt>
                                        </p:tgtEl>
                                        <p:attrNameLst>
                                          <p:attrName>fillcolor</p:attrName>
                                        </p:attrNameLst>
                                      </p:cBhvr>
                                      <p:to>
                                        <a:srgbClr val="FF0000"/>
                                      </p:to>
                                    </p:animClr>
                                    <p:set>
                                      <p:cBhvr>
                                        <p:cTn id="29" dur="500" fill="hold"/>
                                        <p:tgtEl>
                                          <p:spTgt spid="3">
                                            <p:txEl>
                                              <p:pRg st="3" end="3"/>
                                            </p:txEl>
                                          </p:spTgt>
                                        </p:tgtEl>
                                        <p:attrNameLst>
                                          <p:attrName>fill.type</p:attrName>
                                        </p:attrNameLst>
                                      </p:cBhvr>
                                      <p:to>
                                        <p:strVal val="solid"/>
                                      </p:to>
                                    </p:set>
                                    <p:set>
                                      <p:cBhvr>
                                        <p:cTn id="30"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
        <p:nvSpPr>
          <p:cNvPr id="7" name="文本框 6"/>
          <p:cNvSpPr txBox="1"/>
          <p:nvPr/>
        </p:nvSpPr>
        <p:spPr>
          <a:xfrm>
            <a:off x="414548" y="293315"/>
            <a:ext cx="8314904" cy="2062103"/>
          </a:xfrm>
          <a:prstGeom prst="rect">
            <a:avLst/>
          </a:prstGeom>
          <a:noFill/>
        </p:spPr>
        <p:txBody>
          <a:bodyPr wrap="square" rtlCol="0">
            <a:spAutoFit/>
          </a:bodyPr>
          <a:lstStyle/>
          <a:p>
            <a:r>
              <a:rPr lang="zh-CN" altLang="en-US" sz="2400" b="1" dirty="0"/>
              <a:t>后缀表达式计算机求值</a:t>
            </a:r>
            <a:endParaRPr lang="en-US" altLang="zh-CN" sz="2400" b="1" dirty="0"/>
          </a:p>
          <a:p>
            <a:r>
              <a:rPr lang="zh-CN" altLang="en-US" sz="2000" dirty="0"/>
              <a:t>从左至右扫描表达式，遇到数字时，将数字压入堆栈，遇到</a:t>
            </a:r>
            <a:r>
              <a:rPr lang="zh-CN" altLang="en-US" sz="2000" dirty="0">
                <a:hlinkClick r:id="rId1"/>
              </a:rPr>
              <a:t>运算符</a:t>
            </a:r>
            <a:r>
              <a:rPr lang="zh-CN" altLang="en-US" sz="2000" dirty="0"/>
              <a:t>时，弹出栈顶的两个数，用运算符对它们做相应的计算（次顶元素 </a:t>
            </a:r>
            <a:r>
              <a:rPr lang="en-US" altLang="zh-CN" sz="2000" dirty="0"/>
              <a:t>op </a:t>
            </a:r>
            <a:r>
              <a:rPr lang="zh-CN" altLang="en-US" sz="2000" dirty="0"/>
              <a:t>栈顶元素），并将结果入栈；重复上述过程直到表达式最右端，最后运算得出的值即为表达式的结果</a:t>
            </a:r>
            <a:endParaRPr lang="en-US" altLang="zh-CN" sz="2000" dirty="0"/>
          </a:p>
          <a:p>
            <a:r>
              <a:rPr lang="zh-CN" altLang="en-US" sz="2400" dirty="0">
                <a:solidFill>
                  <a:srgbClr val="FF0000"/>
                </a:solidFill>
                <a:latin typeface="等线" panose="02010600030101010101" charset="-122"/>
              </a:rPr>
              <a:t>例：后缀 </a:t>
            </a:r>
            <a:r>
              <a:rPr lang="en-US" altLang="zh-CN" sz="2400" dirty="0" err="1">
                <a:solidFill>
                  <a:srgbClr val="FF0000"/>
                </a:solidFill>
                <a:latin typeface="等线" panose="02010600030101010101" charset="-122"/>
              </a:rPr>
              <a:t>abcd</a:t>
            </a:r>
            <a:r>
              <a:rPr lang="en-US" altLang="zh-CN" sz="2400" dirty="0">
                <a:solidFill>
                  <a:srgbClr val="FF0000"/>
                </a:solidFill>
                <a:latin typeface="等线" panose="02010600030101010101" charset="-122"/>
              </a:rPr>
              <a:t>-*+</a:t>
            </a:r>
            <a:r>
              <a:rPr lang="en-US" altLang="zh-CN" sz="2400" dirty="0" err="1">
                <a:solidFill>
                  <a:srgbClr val="FF0000"/>
                </a:solidFill>
                <a:latin typeface="等线" panose="02010600030101010101" charset="-122"/>
              </a:rPr>
              <a:t>ef</a:t>
            </a:r>
            <a:r>
              <a:rPr lang="en-US" altLang="zh-CN" sz="2400" dirty="0">
                <a:solidFill>
                  <a:srgbClr val="FF0000"/>
                </a:solidFill>
                <a:latin typeface="等线" panose="02010600030101010101" charset="-122"/>
              </a:rPr>
              <a:t>/-      </a:t>
            </a:r>
            <a:r>
              <a:rPr lang="zh-CN" altLang="en-US" sz="2400" dirty="0">
                <a:solidFill>
                  <a:srgbClr val="FF0000"/>
                </a:solidFill>
                <a:latin typeface="等线" panose="02010600030101010101" charset="-122"/>
              </a:rPr>
              <a:t>当</a:t>
            </a:r>
            <a:r>
              <a:rPr lang="en-US" altLang="zh-CN" sz="2400" dirty="0">
                <a:solidFill>
                  <a:srgbClr val="FF0000"/>
                </a:solidFill>
                <a:latin typeface="等线" panose="02010600030101010101" charset="-122"/>
              </a:rPr>
              <a:t>a=3, b=4</a:t>
            </a:r>
            <a:r>
              <a:rPr lang="zh-CN" altLang="en-US" sz="2400" dirty="0">
                <a:solidFill>
                  <a:srgbClr val="FF0000"/>
                </a:solidFill>
                <a:latin typeface="等线" panose="02010600030101010101" charset="-122"/>
              </a:rPr>
              <a:t>， </a:t>
            </a:r>
            <a:r>
              <a:rPr lang="en-US" altLang="zh-CN" sz="2400" dirty="0">
                <a:solidFill>
                  <a:srgbClr val="FF0000"/>
                </a:solidFill>
                <a:latin typeface="等线" panose="02010600030101010101" charset="-122"/>
              </a:rPr>
              <a:t>c=5, d=2</a:t>
            </a:r>
            <a:r>
              <a:rPr lang="zh-CN" altLang="en-US" sz="2400" dirty="0">
                <a:solidFill>
                  <a:srgbClr val="FF0000"/>
                </a:solidFill>
                <a:latin typeface="等线" panose="02010600030101010101" charset="-122"/>
              </a:rPr>
              <a:t>， </a:t>
            </a:r>
            <a:r>
              <a:rPr lang="en-US" altLang="zh-CN" sz="2400" dirty="0">
                <a:solidFill>
                  <a:srgbClr val="FF0000"/>
                </a:solidFill>
                <a:latin typeface="等线" panose="02010600030101010101" charset="-122"/>
              </a:rPr>
              <a:t>e=6, f=3</a:t>
            </a:r>
            <a:r>
              <a:rPr lang="zh-CN" altLang="en-US" sz="2400" dirty="0">
                <a:solidFill>
                  <a:srgbClr val="FF0000"/>
                </a:solidFill>
                <a:latin typeface="等线" panose="02010600030101010101" charset="-122"/>
              </a:rPr>
              <a:t>，</a:t>
            </a:r>
            <a:endParaRPr lang="en-US" altLang="zh-CN" sz="2400" dirty="0">
              <a:solidFill>
                <a:srgbClr val="FF0000"/>
              </a:solidFill>
              <a:latin typeface="等线" panose="02010600030101010101" charset="-122"/>
            </a:endParaRPr>
          </a:p>
        </p:txBody>
      </p:sp>
      <p:sp>
        <p:nvSpPr>
          <p:cNvPr id="5" name="文本框 4"/>
          <p:cNvSpPr txBox="1"/>
          <p:nvPr/>
        </p:nvSpPr>
        <p:spPr>
          <a:xfrm>
            <a:off x="462986" y="5234966"/>
            <a:ext cx="8052364" cy="369332"/>
          </a:xfrm>
          <a:prstGeom prst="rect">
            <a:avLst/>
          </a:prstGeom>
          <a:noFill/>
        </p:spPr>
        <p:txBody>
          <a:bodyPr wrap="square">
            <a:spAutoFit/>
          </a:bodyPr>
          <a:lstStyle/>
          <a:p>
            <a:r>
              <a:rPr lang="zh-CN" altLang="en-US" sz="1800" dirty="0">
                <a:solidFill>
                  <a:srgbClr val="0070C0"/>
                </a:solidFill>
                <a:latin typeface="等线" panose="02010600030101010101" charset="-122"/>
                <a:sym typeface="Wingdings" panose="05000000000000000000" pitchFamily="2" charset="2"/>
              </a:rPr>
              <a:t></a:t>
            </a:r>
            <a:r>
              <a:rPr lang="zh-CN" altLang="en-US" sz="1800" dirty="0">
                <a:solidFill>
                  <a:srgbClr val="0070C0"/>
                </a:solidFill>
                <a:latin typeface="等线" panose="02010600030101010101" charset="-122"/>
                <a:sym typeface="Wingdings 2" panose="05020102010507070707" pitchFamily="18" charset="2"/>
              </a:rPr>
              <a:t>参照 </a:t>
            </a:r>
            <a:r>
              <a:rPr lang="en-US" altLang="zh-CN" sz="1800" dirty="0" err="1">
                <a:solidFill>
                  <a:srgbClr val="0070C0"/>
                </a:solidFill>
                <a:latin typeface="等线" panose="02010600030101010101" charset="-122"/>
                <a:sym typeface="Wingdings 2" panose="05020102010507070707" pitchFamily="18" charset="2"/>
              </a:rPr>
              <a:t>a+b</a:t>
            </a:r>
            <a:r>
              <a:rPr lang="zh-CN" altLang="en-US" sz="1800" dirty="0">
                <a:solidFill>
                  <a:srgbClr val="0070C0"/>
                </a:solidFill>
                <a:latin typeface="等线" panose="02010600030101010101" charset="-122"/>
                <a:sym typeface="Wingdings 2" panose="05020102010507070707" pitchFamily="18" charset="2"/>
              </a:rPr>
              <a:t>*</a:t>
            </a:r>
            <a:r>
              <a:rPr lang="en-US" altLang="zh-CN" sz="1800" dirty="0">
                <a:solidFill>
                  <a:srgbClr val="0070C0"/>
                </a:solidFill>
                <a:latin typeface="等线" panose="02010600030101010101" charset="-122"/>
                <a:sym typeface="Wingdings 2" panose="05020102010507070707" pitchFamily="18" charset="2"/>
              </a:rPr>
              <a:t>(c-d)-e/f</a:t>
            </a:r>
            <a:r>
              <a:rPr lang="zh-CN" altLang="en-US" sz="1800" dirty="0">
                <a:solidFill>
                  <a:srgbClr val="0070C0"/>
                </a:solidFill>
                <a:latin typeface="等线" panose="02010600030101010101" charset="-122"/>
                <a:sym typeface="Wingdings 2" panose="05020102010507070707" pitchFamily="18" charset="2"/>
              </a:rPr>
              <a:t>计算得到 </a:t>
            </a:r>
            <a:r>
              <a:rPr lang="en-US" altLang="zh-CN" sz="1800" dirty="0">
                <a:solidFill>
                  <a:srgbClr val="0070C0"/>
                </a:solidFill>
                <a:latin typeface="等线" panose="02010600030101010101" charset="-122"/>
                <a:sym typeface="Wingdings 2" panose="05020102010507070707" pitchFamily="18" charset="2"/>
              </a:rPr>
              <a:t>3+4</a:t>
            </a:r>
            <a:r>
              <a:rPr lang="zh-CN" altLang="en-US" sz="1800" dirty="0">
                <a:solidFill>
                  <a:srgbClr val="0070C0"/>
                </a:solidFill>
                <a:latin typeface="等线" panose="02010600030101010101" charset="-122"/>
                <a:sym typeface="Wingdings 2" panose="05020102010507070707" pitchFamily="18" charset="2"/>
              </a:rPr>
              <a:t>*</a:t>
            </a:r>
            <a:r>
              <a:rPr lang="en-US" altLang="zh-CN" sz="1800" dirty="0">
                <a:solidFill>
                  <a:srgbClr val="0070C0"/>
                </a:solidFill>
                <a:latin typeface="等线" panose="02010600030101010101" charset="-122"/>
                <a:sym typeface="Wingdings 2" panose="05020102010507070707" pitchFamily="18" charset="2"/>
              </a:rPr>
              <a:t>(5-2)-6/3 = 3+4*3-2=3+12-2=13</a:t>
            </a:r>
            <a:endParaRPr lang="en-US" altLang="zh-CN" sz="1800" dirty="0">
              <a:solidFill>
                <a:srgbClr val="0070C0"/>
              </a:solidFill>
              <a:latin typeface="等线" panose="02010600030101010101" charset="-122"/>
              <a:sym typeface="Wingdings 2" panose="05020102010507070707" pitchFamily="18" charset="2"/>
            </a:endParaRPr>
          </a:p>
        </p:txBody>
      </p:sp>
      <p:graphicFrame>
        <p:nvGraphicFramePr>
          <p:cNvPr id="6" name="表格 7"/>
          <p:cNvGraphicFramePr>
            <a:graphicFrameLocks noGrp="1"/>
          </p:cNvGraphicFramePr>
          <p:nvPr/>
        </p:nvGraphicFramePr>
        <p:xfrm>
          <a:off x="1436949" y="2355418"/>
          <a:ext cx="6096002" cy="457200"/>
        </p:xfrm>
        <a:graphic>
          <a:graphicData uri="http://schemas.openxmlformats.org/drawingml/2006/table">
            <a:tbl>
              <a:tblPr firstRow="1" bandRow="1">
                <a:tableStyleId>{5C22544A-7EE6-4342-B048-85BDC9FD1C3A}</a:tableStyleId>
              </a:tblPr>
              <a:tblGrid>
                <a:gridCol w="554182"/>
                <a:gridCol w="554182"/>
                <a:gridCol w="554182"/>
                <a:gridCol w="554182"/>
                <a:gridCol w="554182"/>
                <a:gridCol w="554182"/>
                <a:gridCol w="554182"/>
                <a:gridCol w="401671"/>
                <a:gridCol w="706693"/>
                <a:gridCol w="554182"/>
                <a:gridCol w="554182"/>
              </a:tblGrid>
              <a:tr h="370840">
                <a:tc>
                  <a:txBody>
                    <a:bodyPr/>
                    <a:lstStyle/>
                    <a:p>
                      <a:r>
                        <a:rPr lang="en-US" altLang="zh-CN" sz="2400" dirty="0"/>
                        <a:t>3</a:t>
                      </a:r>
                      <a:endParaRPr lang="zh-CN" altLang="en-US" sz="2400" dirty="0"/>
                    </a:p>
                  </a:txBody>
                  <a:tcPr/>
                </a:tc>
                <a:tc>
                  <a:txBody>
                    <a:bodyPr/>
                    <a:lstStyle/>
                    <a:p>
                      <a:r>
                        <a:rPr lang="en-US" altLang="zh-CN" sz="2400" dirty="0"/>
                        <a:t>4</a:t>
                      </a:r>
                      <a:endParaRPr lang="zh-CN" altLang="en-US" sz="2400" dirty="0"/>
                    </a:p>
                  </a:txBody>
                  <a:tcPr/>
                </a:tc>
                <a:tc>
                  <a:txBody>
                    <a:bodyPr/>
                    <a:lstStyle/>
                    <a:p>
                      <a:r>
                        <a:rPr lang="en-US" altLang="zh-CN" sz="2400" dirty="0"/>
                        <a:t>5</a:t>
                      </a:r>
                      <a:endParaRPr lang="zh-CN" altLang="en-US" sz="2400" dirty="0"/>
                    </a:p>
                  </a:txBody>
                  <a:tcPr/>
                </a:tc>
                <a:tc>
                  <a:txBody>
                    <a:bodyPr/>
                    <a:lstStyle/>
                    <a:p>
                      <a:r>
                        <a:rPr lang="en-US" altLang="zh-CN" sz="2400" dirty="0"/>
                        <a:t>2</a:t>
                      </a:r>
                      <a:endParaRPr lang="zh-CN" altLang="en-US" sz="2400" dirty="0"/>
                    </a:p>
                  </a:txBody>
                  <a:tcPr/>
                </a:tc>
                <a:tc>
                  <a:txBody>
                    <a:bodyPr/>
                    <a:lstStyle/>
                    <a:p>
                      <a:r>
                        <a:rPr lang="en-US" altLang="zh-CN" sz="2400" dirty="0"/>
                        <a:t>-</a:t>
                      </a:r>
                      <a:endParaRPr lang="zh-CN" altLang="en-US" sz="2400" dirty="0"/>
                    </a:p>
                  </a:txBody>
                  <a:tcPr/>
                </a:tc>
                <a:tc>
                  <a:txBody>
                    <a:bodyPr/>
                    <a:lstStyle/>
                    <a:p>
                      <a:r>
                        <a:rPr lang="en-US" altLang="zh-CN" sz="2400" dirty="0"/>
                        <a:t>*</a:t>
                      </a:r>
                      <a:endParaRPr lang="zh-CN" altLang="en-US" sz="2400" dirty="0"/>
                    </a:p>
                  </a:txBody>
                  <a:tcPr/>
                </a:tc>
                <a:tc>
                  <a:txBody>
                    <a:bodyPr/>
                    <a:lstStyle/>
                    <a:p>
                      <a:r>
                        <a:rPr lang="en-US" altLang="zh-CN" sz="2400" dirty="0"/>
                        <a:t>+</a:t>
                      </a:r>
                      <a:endParaRPr lang="zh-CN" altLang="en-US" sz="2400" dirty="0"/>
                    </a:p>
                  </a:txBody>
                  <a:tcPr/>
                </a:tc>
                <a:tc>
                  <a:txBody>
                    <a:bodyPr/>
                    <a:lstStyle/>
                    <a:p>
                      <a:r>
                        <a:rPr lang="en-US" altLang="zh-CN" sz="2400" dirty="0"/>
                        <a:t>6</a:t>
                      </a:r>
                      <a:endParaRPr lang="zh-CN" altLang="en-US" sz="2400" dirty="0"/>
                    </a:p>
                  </a:txBody>
                  <a:tcPr/>
                </a:tc>
                <a:tc>
                  <a:txBody>
                    <a:bodyPr/>
                    <a:lstStyle/>
                    <a:p>
                      <a:r>
                        <a:rPr lang="en-US" altLang="zh-CN" sz="2400" dirty="0"/>
                        <a:t>3</a:t>
                      </a:r>
                      <a:endParaRPr lang="zh-CN" altLang="en-US" sz="2400" dirty="0"/>
                    </a:p>
                  </a:txBody>
                  <a:tcPr/>
                </a:tc>
                <a:tc>
                  <a:txBody>
                    <a:bodyPr/>
                    <a:lstStyle/>
                    <a:p>
                      <a:r>
                        <a:rPr lang="en-US" altLang="zh-CN" sz="2400" dirty="0"/>
                        <a:t>/</a:t>
                      </a:r>
                      <a:endParaRPr lang="zh-CN" altLang="en-US" sz="2400" dirty="0"/>
                    </a:p>
                  </a:txBody>
                  <a:tcPr/>
                </a:tc>
                <a:tc>
                  <a:txBody>
                    <a:bodyPr/>
                    <a:lstStyle/>
                    <a:p>
                      <a:r>
                        <a:rPr lang="en-US" altLang="zh-CN" sz="2400" dirty="0"/>
                        <a:t>-</a:t>
                      </a:r>
                      <a:endParaRPr lang="zh-CN" altLang="en-US" sz="2400" dirty="0"/>
                    </a:p>
                  </a:txBody>
                  <a:tcPr/>
                </a:tc>
              </a:tr>
            </a:tbl>
          </a:graphicData>
        </a:graphic>
      </p:graphicFrame>
      <p:sp>
        <p:nvSpPr>
          <p:cNvPr id="9" name="文本框 8"/>
          <p:cNvSpPr txBox="1"/>
          <p:nvPr/>
        </p:nvSpPr>
        <p:spPr>
          <a:xfrm>
            <a:off x="462986" y="2956622"/>
            <a:ext cx="8403222" cy="2308324"/>
          </a:xfrm>
          <a:prstGeom prst="rect">
            <a:avLst/>
          </a:prstGeom>
          <a:noFill/>
        </p:spPr>
        <p:txBody>
          <a:bodyPr wrap="square">
            <a:spAutoFit/>
          </a:bodyPr>
          <a:lstStyle/>
          <a:p>
            <a:r>
              <a:rPr lang="en-US" altLang="zh-CN" dirty="0">
                <a:latin typeface="等线" panose="02010600030101010101" charset="-122"/>
              </a:rPr>
              <a:t>1.</a:t>
            </a:r>
            <a:r>
              <a:rPr lang="zh-CN" altLang="en-US" dirty="0">
                <a:latin typeface="等线" panose="02010600030101010101" charset="-122"/>
              </a:rPr>
              <a:t>从左到右扫描</a:t>
            </a:r>
            <a:r>
              <a:rPr lang="en-US" altLang="zh-CN" dirty="0">
                <a:latin typeface="等线" panose="02010600030101010101" charset="-122"/>
              </a:rPr>
              <a:t>,</a:t>
            </a:r>
            <a:r>
              <a:rPr lang="zh-CN" altLang="en-US" dirty="0">
                <a:latin typeface="等线" panose="02010600030101010101" charset="-122"/>
              </a:rPr>
              <a:t>将</a:t>
            </a:r>
            <a:r>
              <a:rPr lang="en-US" altLang="zh-CN" dirty="0">
                <a:latin typeface="等线" panose="02010600030101010101" charset="-122"/>
              </a:rPr>
              <a:t>3</a:t>
            </a:r>
            <a:r>
              <a:rPr lang="zh-CN" altLang="en-US" dirty="0">
                <a:latin typeface="等线" panose="02010600030101010101" charset="-122"/>
              </a:rPr>
              <a:t>、</a:t>
            </a:r>
            <a:r>
              <a:rPr lang="en-US" altLang="zh-CN" dirty="0">
                <a:latin typeface="等线" panose="02010600030101010101" charset="-122"/>
              </a:rPr>
              <a:t>4</a:t>
            </a:r>
            <a:r>
              <a:rPr lang="zh-CN" altLang="en-US" dirty="0">
                <a:latin typeface="等线" panose="02010600030101010101" charset="-122"/>
              </a:rPr>
              <a:t>、</a:t>
            </a:r>
            <a:r>
              <a:rPr lang="en-US" altLang="zh-CN" dirty="0">
                <a:latin typeface="等线" panose="02010600030101010101" charset="-122"/>
              </a:rPr>
              <a:t>5</a:t>
            </a:r>
            <a:r>
              <a:rPr lang="zh-CN" altLang="en-US" dirty="0">
                <a:latin typeface="等线" panose="02010600030101010101" charset="-122"/>
              </a:rPr>
              <a:t>、</a:t>
            </a:r>
            <a:r>
              <a:rPr lang="en-US" altLang="zh-CN" dirty="0">
                <a:latin typeface="等线" panose="02010600030101010101" charset="-122"/>
              </a:rPr>
              <a:t>2</a:t>
            </a:r>
            <a:r>
              <a:rPr lang="zh-CN" altLang="en-US" dirty="0">
                <a:latin typeface="等线" panose="02010600030101010101" charset="-122"/>
              </a:rPr>
              <a:t>压入栈；</a:t>
            </a:r>
            <a:endParaRPr lang="en-US" altLang="zh-CN" dirty="0">
              <a:latin typeface="等线" panose="02010600030101010101" charset="-122"/>
            </a:endParaRPr>
          </a:p>
          <a:p>
            <a:r>
              <a:rPr lang="en-US" altLang="zh-CN" dirty="0">
                <a:latin typeface="等线" panose="02010600030101010101" charset="-122"/>
              </a:rPr>
              <a:t>2.</a:t>
            </a:r>
            <a:r>
              <a:rPr lang="zh-CN" altLang="en-US" dirty="0">
                <a:latin typeface="等线" panose="02010600030101010101" charset="-122"/>
              </a:rPr>
              <a:t>遇到</a:t>
            </a:r>
            <a:r>
              <a:rPr lang="en-US" altLang="zh-CN" dirty="0">
                <a:latin typeface="等线" panose="02010600030101010101" charset="-122"/>
              </a:rPr>
              <a:t>-</a:t>
            </a:r>
            <a:r>
              <a:rPr lang="zh-CN" altLang="en-US" dirty="0">
                <a:latin typeface="等线" panose="02010600030101010101" charset="-122"/>
              </a:rPr>
              <a:t>运算符，因此弹出</a:t>
            </a:r>
            <a:r>
              <a:rPr lang="en-US" altLang="zh-CN" dirty="0">
                <a:latin typeface="等线" panose="02010600030101010101" charset="-122"/>
              </a:rPr>
              <a:t>5</a:t>
            </a:r>
            <a:r>
              <a:rPr lang="zh-CN" altLang="en-US" dirty="0">
                <a:latin typeface="等线" panose="02010600030101010101" charset="-122"/>
              </a:rPr>
              <a:t>和</a:t>
            </a:r>
            <a:r>
              <a:rPr lang="en-US" altLang="zh-CN" dirty="0">
                <a:latin typeface="等线" panose="02010600030101010101" charset="-122"/>
              </a:rPr>
              <a:t>2</a:t>
            </a:r>
            <a:r>
              <a:rPr lang="zh-CN" altLang="en-US" dirty="0">
                <a:latin typeface="等线" panose="02010600030101010101" charset="-122"/>
              </a:rPr>
              <a:t>（栈顶元素），计算</a:t>
            </a:r>
            <a:r>
              <a:rPr lang="en-US" altLang="zh-CN" dirty="0">
                <a:latin typeface="等线" panose="02010600030101010101" charset="-122"/>
              </a:rPr>
              <a:t>5-2</a:t>
            </a:r>
            <a:r>
              <a:rPr lang="zh-CN" altLang="en-US" dirty="0">
                <a:latin typeface="等线" panose="02010600030101010101" charset="-122"/>
              </a:rPr>
              <a:t>的值</a:t>
            </a:r>
            <a:r>
              <a:rPr lang="en-US" altLang="zh-CN" dirty="0">
                <a:latin typeface="等线" panose="02010600030101010101" charset="-122"/>
              </a:rPr>
              <a:t>3</a:t>
            </a:r>
            <a:r>
              <a:rPr lang="zh-CN" altLang="en-US" dirty="0">
                <a:latin typeface="等线" panose="02010600030101010101" charset="-122"/>
              </a:rPr>
              <a:t>，并压入栈；</a:t>
            </a:r>
            <a:endParaRPr lang="en-US" altLang="zh-CN" dirty="0">
              <a:latin typeface="等线" panose="02010600030101010101" charset="-122"/>
            </a:endParaRPr>
          </a:p>
          <a:p>
            <a:r>
              <a:rPr lang="en-US" altLang="zh-CN" dirty="0">
                <a:latin typeface="等线" panose="02010600030101010101" charset="-122"/>
              </a:rPr>
              <a:t>3</a:t>
            </a:r>
            <a:r>
              <a:rPr lang="zh-CN" altLang="en-US" dirty="0">
                <a:latin typeface="等线" panose="02010600030101010101" charset="-122"/>
              </a:rPr>
              <a:t>、遇到*运算符，弹出</a:t>
            </a:r>
            <a:r>
              <a:rPr lang="en-US" altLang="zh-CN" dirty="0">
                <a:latin typeface="等线" panose="02010600030101010101" charset="-122"/>
              </a:rPr>
              <a:t>4</a:t>
            </a:r>
            <a:r>
              <a:rPr lang="zh-CN" altLang="en-US" dirty="0">
                <a:latin typeface="等线" panose="02010600030101010101" charset="-122"/>
              </a:rPr>
              <a:t>和</a:t>
            </a:r>
            <a:r>
              <a:rPr lang="en-US" altLang="zh-CN" dirty="0">
                <a:latin typeface="等线" panose="02010600030101010101" charset="-122"/>
              </a:rPr>
              <a:t>3</a:t>
            </a:r>
            <a:r>
              <a:rPr lang="zh-CN" altLang="en-US" dirty="0">
                <a:latin typeface="等线" panose="02010600030101010101" charset="-122"/>
              </a:rPr>
              <a:t>（栈顶元素） ，计算</a:t>
            </a:r>
            <a:r>
              <a:rPr lang="en-US" altLang="zh-CN" dirty="0">
                <a:latin typeface="等线" panose="02010600030101010101" charset="-122"/>
              </a:rPr>
              <a:t>4</a:t>
            </a:r>
            <a:r>
              <a:rPr lang="zh-CN" altLang="en-US" dirty="0">
                <a:latin typeface="等线" panose="02010600030101010101" charset="-122"/>
              </a:rPr>
              <a:t>*</a:t>
            </a:r>
            <a:r>
              <a:rPr lang="en-US" altLang="zh-CN" dirty="0">
                <a:latin typeface="等线" panose="02010600030101010101" charset="-122"/>
              </a:rPr>
              <a:t>3=12</a:t>
            </a:r>
            <a:r>
              <a:rPr lang="zh-CN" altLang="en-US" dirty="0">
                <a:latin typeface="等线" panose="02010600030101010101" charset="-122"/>
              </a:rPr>
              <a:t>，压入栈；</a:t>
            </a:r>
            <a:endParaRPr lang="en-US" altLang="zh-CN" dirty="0">
              <a:latin typeface="等线" panose="02010600030101010101" charset="-122"/>
            </a:endParaRPr>
          </a:p>
          <a:p>
            <a:r>
              <a:rPr lang="en-US" altLang="zh-CN" dirty="0">
                <a:latin typeface="等线" panose="02010600030101010101" charset="-122"/>
              </a:rPr>
              <a:t>4</a:t>
            </a:r>
            <a:r>
              <a:rPr lang="zh-CN" altLang="en-US" dirty="0">
                <a:latin typeface="等线" panose="02010600030101010101" charset="-122"/>
              </a:rPr>
              <a:t>、遇到</a:t>
            </a:r>
            <a:r>
              <a:rPr lang="en-US" altLang="zh-CN" dirty="0">
                <a:latin typeface="等线" panose="02010600030101010101" charset="-122"/>
              </a:rPr>
              <a:t>+</a:t>
            </a:r>
            <a:r>
              <a:rPr lang="zh-CN" altLang="en-US" dirty="0">
                <a:latin typeface="等线" panose="02010600030101010101" charset="-122"/>
              </a:rPr>
              <a:t>运算符，弹出</a:t>
            </a:r>
            <a:r>
              <a:rPr lang="en-US" altLang="zh-CN" dirty="0">
                <a:latin typeface="等线" panose="02010600030101010101" charset="-122"/>
              </a:rPr>
              <a:t>3</a:t>
            </a:r>
            <a:r>
              <a:rPr lang="zh-CN" altLang="en-US" dirty="0">
                <a:latin typeface="等线" panose="02010600030101010101" charset="-122"/>
              </a:rPr>
              <a:t>和</a:t>
            </a:r>
            <a:r>
              <a:rPr lang="en-US" altLang="zh-CN" dirty="0">
                <a:latin typeface="等线" panose="02010600030101010101" charset="-122"/>
              </a:rPr>
              <a:t>12</a:t>
            </a:r>
            <a:r>
              <a:rPr lang="zh-CN" altLang="en-US" dirty="0">
                <a:latin typeface="等线" panose="02010600030101010101" charset="-122"/>
              </a:rPr>
              <a:t>（栈顶元素），计算</a:t>
            </a:r>
            <a:r>
              <a:rPr lang="en-US" altLang="zh-CN" dirty="0">
                <a:latin typeface="等线" panose="02010600030101010101" charset="-122"/>
              </a:rPr>
              <a:t>3+12=15</a:t>
            </a:r>
            <a:r>
              <a:rPr lang="zh-CN" altLang="en-US" dirty="0">
                <a:latin typeface="等线" panose="02010600030101010101" charset="-122"/>
              </a:rPr>
              <a:t>，压入栈；</a:t>
            </a:r>
            <a:endParaRPr lang="en-US" altLang="zh-CN" dirty="0">
              <a:latin typeface="等线" panose="02010600030101010101" charset="-122"/>
            </a:endParaRPr>
          </a:p>
          <a:p>
            <a:r>
              <a:rPr lang="en-US" altLang="zh-CN" dirty="0">
                <a:latin typeface="等线" panose="02010600030101010101" charset="-122"/>
              </a:rPr>
              <a:t>5</a:t>
            </a:r>
            <a:r>
              <a:rPr lang="zh-CN" altLang="en-US" dirty="0">
                <a:latin typeface="等线" panose="02010600030101010101" charset="-122"/>
              </a:rPr>
              <a:t>、扫描</a:t>
            </a:r>
            <a:r>
              <a:rPr lang="en-US" altLang="zh-CN" dirty="0">
                <a:latin typeface="等线" panose="02010600030101010101" charset="-122"/>
              </a:rPr>
              <a:t>6</a:t>
            </a:r>
            <a:r>
              <a:rPr lang="zh-CN" altLang="en-US" dirty="0">
                <a:latin typeface="等线" panose="02010600030101010101" charset="-122"/>
              </a:rPr>
              <a:t>和</a:t>
            </a:r>
            <a:r>
              <a:rPr lang="en-US" altLang="zh-CN" dirty="0">
                <a:latin typeface="等线" panose="02010600030101010101" charset="-122"/>
              </a:rPr>
              <a:t>3</a:t>
            </a:r>
            <a:r>
              <a:rPr lang="zh-CN" altLang="en-US" dirty="0">
                <a:latin typeface="等线" panose="02010600030101010101" charset="-122"/>
              </a:rPr>
              <a:t>，压入栈；</a:t>
            </a:r>
            <a:endParaRPr lang="en-US" altLang="zh-CN" dirty="0">
              <a:latin typeface="等线" panose="02010600030101010101" charset="-122"/>
            </a:endParaRPr>
          </a:p>
          <a:p>
            <a:r>
              <a:rPr lang="en-US" altLang="zh-CN" dirty="0">
                <a:latin typeface="等线" panose="02010600030101010101" charset="-122"/>
              </a:rPr>
              <a:t>6</a:t>
            </a:r>
            <a:r>
              <a:rPr lang="zh-CN" altLang="en-US" dirty="0">
                <a:latin typeface="等线" panose="02010600030101010101" charset="-122"/>
              </a:rPr>
              <a:t>、遇到</a:t>
            </a:r>
            <a:r>
              <a:rPr lang="en-US" altLang="zh-CN" dirty="0">
                <a:latin typeface="等线" panose="02010600030101010101" charset="-122"/>
              </a:rPr>
              <a:t>/</a:t>
            </a:r>
            <a:r>
              <a:rPr lang="zh-CN" altLang="en-US" dirty="0">
                <a:latin typeface="等线" panose="02010600030101010101" charset="-122"/>
              </a:rPr>
              <a:t>，弹出</a:t>
            </a:r>
            <a:r>
              <a:rPr lang="en-US" altLang="zh-CN" dirty="0">
                <a:latin typeface="等线" panose="02010600030101010101" charset="-122"/>
              </a:rPr>
              <a:t>6</a:t>
            </a:r>
            <a:r>
              <a:rPr lang="zh-CN" altLang="en-US" dirty="0">
                <a:latin typeface="等线" panose="02010600030101010101" charset="-122"/>
              </a:rPr>
              <a:t>和</a:t>
            </a:r>
            <a:r>
              <a:rPr lang="en-US" altLang="zh-CN" dirty="0">
                <a:latin typeface="等线" panose="02010600030101010101" charset="-122"/>
              </a:rPr>
              <a:t>3</a:t>
            </a:r>
            <a:r>
              <a:rPr lang="zh-CN" altLang="en-US" dirty="0">
                <a:latin typeface="等线" panose="02010600030101010101" charset="-122"/>
              </a:rPr>
              <a:t>（栈顶元素），计算</a:t>
            </a:r>
            <a:r>
              <a:rPr lang="en-US" altLang="zh-CN" dirty="0">
                <a:latin typeface="等线" panose="02010600030101010101" charset="-122"/>
              </a:rPr>
              <a:t>6/3=2</a:t>
            </a:r>
            <a:r>
              <a:rPr lang="zh-CN" altLang="en-US" dirty="0">
                <a:latin typeface="等线" panose="02010600030101010101" charset="-122"/>
              </a:rPr>
              <a:t>，并压入栈；</a:t>
            </a:r>
            <a:endParaRPr lang="en-US" altLang="zh-CN" dirty="0">
              <a:latin typeface="等线" panose="02010600030101010101" charset="-122"/>
            </a:endParaRPr>
          </a:p>
          <a:p>
            <a:r>
              <a:rPr lang="en-US" altLang="zh-CN" dirty="0">
                <a:latin typeface="等线" panose="02010600030101010101" charset="-122"/>
              </a:rPr>
              <a:t>7</a:t>
            </a:r>
            <a:r>
              <a:rPr lang="zh-CN" altLang="en-US" dirty="0">
                <a:latin typeface="等线" panose="02010600030101010101" charset="-122"/>
              </a:rPr>
              <a:t>、遇到</a:t>
            </a:r>
            <a:r>
              <a:rPr lang="en-US" altLang="zh-CN" dirty="0">
                <a:latin typeface="等线" panose="02010600030101010101" charset="-122"/>
              </a:rPr>
              <a:t>-</a:t>
            </a:r>
            <a:r>
              <a:rPr lang="zh-CN" altLang="en-US" dirty="0">
                <a:latin typeface="等线" panose="02010600030101010101" charset="-122"/>
              </a:rPr>
              <a:t>，弹出</a:t>
            </a:r>
            <a:r>
              <a:rPr lang="en-US" altLang="zh-CN" dirty="0">
                <a:latin typeface="等线" panose="02010600030101010101" charset="-122"/>
              </a:rPr>
              <a:t>15</a:t>
            </a:r>
            <a:r>
              <a:rPr lang="zh-CN" altLang="en-US" dirty="0">
                <a:latin typeface="等线" panose="02010600030101010101" charset="-122"/>
              </a:rPr>
              <a:t>和</a:t>
            </a:r>
            <a:r>
              <a:rPr lang="en-US" altLang="zh-CN" dirty="0">
                <a:latin typeface="等线" panose="02010600030101010101" charset="-122"/>
              </a:rPr>
              <a:t>2</a:t>
            </a:r>
            <a:r>
              <a:rPr lang="zh-CN" altLang="en-US" dirty="0">
                <a:latin typeface="等线" panose="02010600030101010101" charset="-122"/>
              </a:rPr>
              <a:t>（栈顶元素），计算</a:t>
            </a:r>
            <a:r>
              <a:rPr lang="en-US" altLang="zh-CN" dirty="0">
                <a:latin typeface="等线" panose="02010600030101010101" charset="-122"/>
              </a:rPr>
              <a:t>15-2=13</a:t>
            </a:r>
            <a:r>
              <a:rPr lang="zh-CN" altLang="en-US" dirty="0">
                <a:latin typeface="等线" panose="02010600030101010101" charset="-122"/>
              </a:rPr>
              <a:t>， 入栈；</a:t>
            </a:r>
            <a:endParaRPr lang="en-US" altLang="zh-CN" dirty="0">
              <a:latin typeface="等线" panose="02010600030101010101" charset="-122"/>
            </a:endParaRPr>
          </a:p>
          <a:p>
            <a:r>
              <a:rPr lang="en-US" altLang="zh-CN" dirty="0">
                <a:latin typeface="等线" panose="02010600030101010101" charset="-122"/>
              </a:rPr>
              <a:t>8</a:t>
            </a:r>
            <a:r>
              <a:rPr lang="zh-CN" altLang="en-US" dirty="0">
                <a:latin typeface="等线" panose="02010600030101010101" charset="-122"/>
              </a:rPr>
              <a:t>、继续扫描，结束，栈顶元素值即为表达式的值。</a:t>
            </a:r>
            <a:endParaRPr lang="en-US" altLang="zh-CN" dirty="0">
              <a:latin typeface="等线" panose="02010600030101010101" charset="-122"/>
            </a:endParaRPr>
          </a:p>
        </p:txBody>
      </p:sp>
      <p:sp>
        <p:nvSpPr>
          <p:cNvPr id="11" name="文本框 10"/>
          <p:cNvSpPr txBox="1"/>
          <p:nvPr/>
        </p:nvSpPr>
        <p:spPr>
          <a:xfrm>
            <a:off x="444179" y="5640576"/>
            <a:ext cx="7042471" cy="369332"/>
          </a:xfrm>
          <a:prstGeom prst="rect">
            <a:avLst/>
          </a:prstGeom>
          <a:noFill/>
        </p:spPr>
        <p:txBody>
          <a:bodyPr wrap="square">
            <a:spAutoFit/>
          </a:bodyPr>
          <a:lstStyle/>
          <a:p>
            <a:r>
              <a:rPr lang="zh-CN" altLang="en-US" i="0" dirty="0">
                <a:solidFill>
                  <a:srgbClr val="0070C0"/>
                </a:solidFill>
                <a:effectLst/>
                <a:latin typeface="-apple-system"/>
                <a:sym typeface="Wingdings" panose="05000000000000000000" pitchFamily="2" charset="2"/>
              </a:rPr>
              <a:t> </a:t>
            </a:r>
            <a:r>
              <a:rPr lang="zh-CN" altLang="en-US" i="0" dirty="0">
                <a:solidFill>
                  <a:srgbClr val="0070C0"/>
                </a:solidFill>
                <a:effectLst/>
                <a:latin typeface="-apple-system"/>
              </a:rPr>
              <a:t>为什么要设计后缀表达式，有什么好处？</a:t>
            </a:r>
            <a:endParaRPr lang="zh-CN" altLang="en-US" dirty="0">
              <a:solidFill>
                <a:srgbClr val="0070C0"/>
              </a:solidFill>
            </a:endParaRPr>
          </a:p>
        </p:txBody>
      </p:sp>
      <p:sp>
        <p:nvSpPr>
          <p:cNvPr id="13" name="文本框 12"/>
          <p:cNvSpPr txBox="1"/>
          <p:nvPr/>
        </p:nvSpPr>
        <p:spPr>
          <a:xfrm>
            <a:off x="462985" y="6063930"/>
            <a:ext cx="7124219" cy="369332"/>
          </a:xfrm>
          <a:prstGeom prst="rect">
            <a:avLst/>
          </a:prstGeom>
          <a:noFill/>
        </p:spPr>
        <p:txBody>
          <a:bodyPr wrap="square">
            <a:spAutoFit/>
          </a:bodyPr>
          <a:lstStyle/>
          <a:p>
            <a:r>
              <a:rPr lang="zh-CN" altLang="en-US" b="0" i="0" dirty="0">
                <a:solidFill>
                  <a:srgbClr val="FF0000"/>
                </a:solidFill>
                <a:effectLst/>
                <a:latin typeface="-apple-system"/>
              </a:rPr>
              <a:t>便于用栈实现计算，而且不需要表示运算符优先级的括号。</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493432" y="183402"/>
            <a:ext cx="8314904" cy="2935547"/>
          </a:xfrm>
          <a:prstGeom prst="rect">
            <a:avLst/>
          </a:prstGeom>
          <a:noFill/>
        </p:spPr>
        <p:txBody>
          <a:bodyPr wrap="square" rtlCol="0">
            <a:spAutoFit/>
          </a:bodyPr>
          <a:lstStyle/>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习题讲解</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2</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假设用于通信的电文由字符集</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2400" dirty="0" err="1">
                <a:latin typeface="微软雅黑" panose="020B0503020204020204" pitchFamily="34" charset="-122"/>
                <a:ea typeface="微软雅黑" panose="020B0503020204020204" pitchFamily="34" charset="-122"/>
                <a:sym typeface="Wingdings 2" panose="05020102010507070707" pitchFamily="18" charset="2"/>
              </a:rPr>
              <a:t>a,b,c,d,e,f,g,h</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中的字母构成，这</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8</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个字母在电文中出现的概率分别为</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{0.09,0.15,0.02,0.06,0.30,0.03,0.24,0.11}</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，请为这</a:t>
            </a:r>
            <a:r>
              <a:rPr lang="en-US" altLang="zh-CN" sz="2400" dirty="0">
                <a:latin typeface="微软雅黑" panose="020B0503020204020204" pitchFamily="34" charset="-122"/>
                <a:ea typeface="微软雅黑" panose="020B0503020204020204" pitchFamily="34" charset="-122"/>
                <a:sym typeface="Wingdings 2" panose="05020102010507070707" pitchFamily="18" charset="2"/>
              </a:rPr>
              <a:t>8</a:t>
            </a: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个字母设计哈夫曼编码（要求画出哈夫曼树）</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p:txBody>
      </p:sp>
      <p:pic>
        <p:nvPicPr>
          <p:cNvPr id="4" name="图片 3"/>
          <p:cNvPicPr>
            <a:picLocks noChangeAspect="1"/>
          </p:cNvPicPr>
          <p:nvPr/>
        </p:nvPicPr>
        <p:blipFill>
          <a:blip r:embed="rId1"/>
          <a:stretch>
            <a:fillRect/>
          </a:stretch>
        </p:blipFill>
        <p:spPr>
          <a:xfrm>
            <a:off x="5237544" y="3118949"/>
            <a:ext cx="2953172" cy="3542627"/>
          </a:xfrm>
          <a:prstGeom prst="rect">
            <a:avLst/>
          </a:prstGeom>
        </p:spPr>
      </p:pic>
      <p:sp>
        <p:nvSpPr>
          <p:cNvPr id="8" name="文本框 7"/>
          <p:cNvSpPr txBox="1"/>
          <p:nvPr/>
        </p:nvSpPr>
        <p:spPr>
          <a:xfrm>
            <a:off x="665544" y="3244334"/>
            <a:ext cx="4572000" cy="2585323"/>
          </a:xfrm>
          <a:prstGeom prst="rect">
            <a:avLst/>
          </a:prstGeom>
          <a:noFill/>
        </p:spPr>
        <p:txBody>
          <a:bodyPr wrap="square">
            <a:spAutoFit/>
          </a:bodyPr>
          <a:lstStyle/>
          <a:p>
            <a:r>
              <a:rPr lang="zh-CN" altLang="en-US" sz="1800" dirty="0">
                <a:solidFill>
                  <a:srgbClr val="000000"/>
                </a:solidFill>
                <a:effectLst/>
                <a:latin typeface="等线" panose="02010600030101010101" charset="-122"/>
                <a:ea typeface="等线" panose="02010600030101010101" charset="-122"/>
              </a:rPr>
              <a:t>解答：</a:t>
            </a:r>
            <a:endParaRPr lang="en-US" altLang="zh-CN" sz="1800" dirty="0">
              <a:solidFill>
                <a:srgbClr val="000000"/>
              </a:solidFill>
              <a:effectLst/>
              <a:latin typeface="等线" panose="02010600030101010101" charset="-122"/>
              <a:ea typeface="等线" panose="02010600030101010101" charset="-122"/>
            </a:endParaRPr>
          </a:p>
          <a:p>
            <a:endParaRPr lang="en-US" altLang="zh-CN" dirty="0">
              <a:solidFill>
                <a:srgbClr val="000000"/>
              </a:solidFill>
              <a:latin typeface="等线" panose="02010600030101010101" charset="-122"/>
              <a:ea typeface="等线" panose="02010600030101010101" charset="-122"/>
            </a:endParaRPr>
          </a:p>
          <a:p>
            <a:r>
              <a:rPr lang="zh-CN" altLang="en-US" sz="1800" dirty="0">
                <a:solidFill>
                  <a:srgbClr val="000000"/>
                </a:solidFill>
                <a:effectLst/>
                <a:latin typeface="等线" panose="02010600030101010101" charset="-122"/>
                <a:ea typeface="等线" panose="02010600030101010101" charset="-122"/>
              </a:rPr>
              <a:t>不严格限制左右</a:t>
            </a:r>
            <a:endParaRPr lang="en-US" altLang="zh-CN" sz="1800" dirty="0">
              <a:solidFill>
                <a:srgbClr val="000000"/>
              </a:solidFill>
              <a:effectLst/>
              <a:latin typeface="等线" panose="02010600030101010101" charset="-122"/>
              <a:ea typeface="等线" panose="02010600030101010101" charset="-122"/>
            </a:endParaRPr>
          </a:p>
          <a:p>
            <a:endParaRPr lang="en-US" altLang="zh-CN" sz="1800" dirty="0">
              <a:solidFill>
                <a:srgbClr val="000000"/>
              </a:solidFill>
              <a:effectLst/>
              <a:latin typeface="等线" panose="02010600030101010101" charset="-122"/>
              <a:ea typeface="等线" panose="02010600030101010101" charset="-122"/>
            </a:endParaRPr>
          </a:p>
          <a:p>
            <a:r>
              <a:rPr lang="pt-BR" altLang="zh-CN" sz="1800" b="1" dirty="0">
                <a:solidFill>
                  <a:srgbClr val="000000"/>
                </a:solidFill>
                <a:effectLst/>
                <a:latin typeface="DengXian-Bold"/>
              </a:rPr>
              <a:t>a: 000, b: 101, c: 10000, d: 1001, e: 11, f:10001, g: 01, h: 001</a:t>
            </a:r>
            <a:endParaRPr lang="pt-BR" altLang="zh-CN" sz="1800" b="1" dirty="0">
              <a:solidFill>
                <a:srgbClr val="000000"/>
              </a:solidFill>
              <a:effectLst/>
              <a:latin typeface="DengXian-Bold"/>
            </a:endParaRPr>
          </a:p>
          <a:p>
            <a:endParaRPr lang="en-US" altLang="zh-CN" b="1" dirty="0">
              <a:solidFill>
                <a:srgbClr val="000000"/>
              </a:solidFill>
              <a:latin typeface="等线" panose="02010600030101010101" charset="-122"/>
              <a:ea typeface="等线" panose="02010600030101010101" charset="-122"/>
            </a:endParaRPr>
          </a:p>
          <a:p>
            <a:r>
              <a:rPr lang="en-US" altLang="zh-CN" sz="1800" dirty="0">
                <a:solidFill>
                  <a:srgbClr val="000000"/>
                </a:solidFill>
                <a:effectLst/>
                <a:latin typeface="等线" panose="02010600030101010101" charset="-122"/>
                <a:ea typeface="等线" panose="02010600030101010101" charset="-122"/>
              </a:rPr>
              <a:t>01 </a:t>
            </a:r>
            <a:r>
              <a:rPr lang="zh-CN" altLang="en-US" sz="1800" dirty="0">
                <a:solidFill>
                  <a:srgbClr val="000000"/>
                </a:solidFill>
                <a:effectLst/>
                <a:latin typeface="等线" panose="02010600030101010101" charset="-122"/>
                <a:ea typeface="等线" panose="02010600030101010101" charset="-122"/>
              </a:rPr>
              <a:t>序列可不同，但码长不对则一 </a:t>
            </a:r>
            <a:endParaRPr lang="zh-CN" altLang="en-US" dirty="0"/>
          </a:p>
          <a:p>
            <a:r>
              <a:rPr lang="zh-CN" altLang="en-US" sz="1800" dirty="0">
                <a:solidFill>
                  <a:srgbClr val="000000"/>
                </a:solidFill>
                <a:effectLst/>
                <a:latin typeface="等线" panose="02010600030101010101" charset="-122"/>
                <a:ea typeface="等线" panose="02010600030101010101" charset="-122"/>
              </a:rPr>
              <a:t>定错误。  </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493432" y="183402"/>
            <a:ext cx="8314904" cy="2397901"/>
          </a:xfrm>
          <a:prstGeom prst="rect">
            <a:avLst/>
          </a:prstGeom>
          <a:noFill/>
        </p:spPr>
        <p:txBody>
          <a:bodyPr wrap="square" rtlCol="0">
            <a:spAutoFit/>
          </a:bodyPr>
          <a:lstStyle/>
          <a:p>
            <a:pPr>
              <a:lnSpc>
                <a:spcPct val="150000"/>
              </a:lnSpc>
            </a:pP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习题讲解</a:t>
            </a:r>
            <a:r>
              <a:rPr lang="en-US" altLang="zh-CN" sz="3000" dirty="0">
                <a:latin typeface="微软雅黑" panose="020B0503020204020204" pitchFamily="34" charset="-122"/>
                <a:ea typeface="微软雅黑" panose="020B0503020204020204" pitchFamily="34" charset="-122"/>
                <a:sym typeface="Wingdings 2" panose="05020102010507070707" pitchFamily="18" charset="2"/>
              </a:rPr>
              <a:t>3</a:t>
            </a:r>
            <a:r>
              <a:rPr lang="zh-CN" altLang="en-US" sz="3000"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sz="3000"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dirty="0">
                <a:latin typeface="微软雅黑" panose="020B0503020204020204" pitchFamily="34" charset="-122"/>
                <a:ea typeface="微软雅黑" panose="020B0503020204020204" pitchFamily="34" charset="-122"/>
                <a:sym typeface="Wingdings 2" panose="05020102010507070707" pitchFamily="18" charset="2"/>
              </a:rPr>
              <a:t>已知两个带表头结点的单链表</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和</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B</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，其</a:t>
            </a:r>
            <a:r>
              <a:rPr lang="zh-CN" altLang="en-US"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元素值递增排列</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，设计一个算法，将</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和</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B</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合并成一个</a:t>
            </a:r>
            <a:r>
              <a:rPr lang="zh-CN" altLang="en-US"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递减有序</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（相同值只保留一个）的链表</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C</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，并要求利用原表结点，要求给出问题求解的算法描述，并分析其时间复杂度。</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zh-CN" altLang="en-US" dirty="0">
                <a:latin typeface="微软雅黑" panose="020B0503020204020204" pitchFamily="34" charset="-122"/>
                <a:ea typeface="微软雅黑" panose="020B0503020204020204" pitchFamily="34" charset="-122"/>
                <a:sym typeface="Wingdings 2" panose="05020102010507070707" pitchFamily="18" charset="2"/>
              </a:rPr>
              <a:t>链表的定义如下：</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8" name="文本框 7"/>
          <p:cNvSpPr txBox="1"/>
          <p:nvPr/>
        </p:nvSpPr>
        <p:spPr>
          <a:xfrm>
            <a:off x="335664" y="4300848"/>
            <a:ext cx="7849806" cy="2585323"/>
          </a:xfrm>
          <a:prstGeom prst="rect">
            <a:avLst/>
          </a:prstGeom>
          <a:noFill/>
        </p:spPr>
        <p:txBody>
          <a:bodyPr wrap="square">
            <a:spAutoFit/>
          </a:bodyPr>
          <a:lstStyle/>
          <a:p>
            <a:r>
              <a:rPr lang="zh-CN" altLang="en-US" sz="1800" dirty="0">
                <a:solidFill>
                  <a:srgbClr val="000000"/>
                </a:solidFill>
                <a:effectLst/>
                <a:latin typeface="等线" panose="02010600030101010101" charset="-122"/>
                <a:ea typeface="等线" panose="02010600030101010101" charset="-122"/>
              </a:rPr>
              <a:t>解答：</a:t>
            </a:r>
            <a:r>
              <a:rPr lang="zh-CN" altLang="en-US" dirty="0">
                <a:solidFill>
                  <a:srgbClr val="FF0000"/>
                </a:solidFill>
                <a:latin typeface="等线" panose="02010600030101010101" charset="-122"/>
                <a:ea typeface="等线" panose="02010600030101010101" charset="-122"/>
              </a:rPr>
              <a:t>给出伪代码或算法</a:t>
            </a:r>
            <a:endParaRPr lang="en-US" altLang="zh-CN" dirty="0">
              <a:solidFill>
                <a:srgbClr val="FF0000"/>
              </a:solidFill>
              <a:latin typeface="等线" panose="02010600030101010101" charset="-122"/>
              <a:ea typeface="等线" panose="02010600030101010101" charset="-122"/>
            </a:endParaRPr>
          </a:p>
          <a:p>
            <a:r>
              <a:rPr lang="zh-CN" altLang="en-US" sz="1800" dirty="0">
                <a:solidFill>
                  <a:srgbClr val="000000"/>
                </a:solidFill>
                <a:effectLst/>
                <a:latin typeface="等线" panose="02010600030101010101" charset="-122"/>
                <a:ea typeface="等线" panose="02010600030101010101" charset="-122"/>
              </a:rPr>
              <a:t>循环直到两个链表中的一个被遍历完毕，执行操作：在 </a:t>
            </a:r>
            <a:r>
              <a:rPr lang="en-US" altLang="zh-CN" sz="1800" dirty="0">
                <a:solidFill>
                  <a:srgbClr val="000000"/>
                </a:solidFill>
                <a:effectLst/>
                <a:latin typeface="等线" panose="02010600030101010101" charset="-122"/>
                <a:ea typeface="等线" panose="02010600030101010101" charset="-122"/>
              </a:rPr>
              <a:t>A </a:t>
            </a:r>
            <a:r>
              <a:rPr lang="zh-CN" altLang="en-US" sz="1800" dirty="0">
                <a:solidFill>
                  <a:srgbClr val="000000"/>
                </a:solidFill>
                <a:effectLst/>
                <a:latin typeface="等线" panose="02010600030101010101" charset="-122"/>
                <a:ea typeface="等线" panose="02010600030101010101" charset="-122"/>
              </a:rPr>
              <a:t>表头之后插入表 </a:t>
            </a:r>
            <a:r>
              <a:rPr lang="en-US" altLang="zh-CN" sz="1800" dirty="0">
                <a:solidFill>
                  <a:srgbClr val="000000"/>
                </a:solidFill>
                <a:effectLst/>
                <a:latin typeface="等线" panose="02010600030101010101" charset="-122"/>
                <a:ea typeface="等线" panose="02010600030101010101" charset="-122"/>
              </a:rPr>
              <a:t>A </a:t>
            </a:r>
            <a:r>
              <a:rPr lang="zh-CN" altLang="en-US" sz="1800" dirty="0">
                <a:solidFill>
                  <a:srgbClr val="000000"/>
                </a:solidFill>
                <a:effectLst/>
                <a:latin typeface="等线" panose="02010600030101010101" charset="-122"/>
                <a:ea typeface="等线" panose="02010600030101010101" charset="-122"/>
              </a:rPr>
              <a:t>和表 </a:t>
            </a:r>
            <a:r>
              <a:rPr lang="en-US" altLang="zh-CN" sz="1800" dirty="0">
                <a:solidFill>
                  <a:srgbClr val="000000"/>
                </a:solidFill>
                <a:effectLst/>
                <a:latin typeface="等线" panose="02010600030101010101" charset="-122"/>
                <a:ea typeface="等线" panose="02010600030101010101" charset="-122"/>
              </a:rPr>
              <a:t>B </a:t>
            </a:r>
            <a:r>
              <a:rPr lang="zh-CN" altLang="en-US" sz="1800" dirty="0">
                <a:solidFill>
                  <a:srgbClr val="000000"/>
                </a:solidFill>
                <a:effectLst/>
                <a:latin typeface="等线" panose="02010600030101010101" charset="-122"/>
                <a:ea typeface="等线" panose="02010600030101010101" charset="-122"/>
              </a:rPr>
              <a:t>中当前节点中小的元素， </a:t>
            </a:r>
            <a:endParaRPr lang="zh-CN" altLang="en-US" dirty="0"/>
          </a:p>
          <a:p>
            <a:r>
              <a:rPr lang="zh-CN" altLang="en-US" sz="1800" dirty="0">
                <a:solidFill>
                  <a:srgbClr val="000000"/>
                </a:solidFill>
                <a:effectLst/>
                <a:latin typeface="等线" panose="02010600030101010101" charset="-122"/>
                <a:ea typeface="等线" panose="02010600030101010101" charset="-122"/>
              </a:rPr>
              <a:t>如果相同，删除表 </a:t>
            </a:r>
            <a:r>
              <a:rPr lang="en-US" altLang="zh-CN" sz="1800" dirty="0">
                <a:solidFill>
                  <a:srgbClr val="000000"/>
                </a:solidFill>
                <a:effectLst/>
                <a:latin typeface="等线" panose="02010600030101010101" charset="-122"/>
                <a:ea typeface="等线" panose="02010600030101010101" charset="-122"/>
              </a:rPr>
              <a:t>B </a:t>
            </a:r>
            <a:r>
              <a:rPr lang="zh-CN" altLang="en-US" sz="1800" dirty="0">
                <a:solidFill>
                  <a:srgbClr val="000000"/>
                </a:solidFill>
                <a:effectLst/>
                <a:latin typeface="等线" panose="02010600030101010101" charset="-122"/>
                <a:ea typeface="等线" panose="02010600030101010101" charset="-122"/>
              </a:rPr>
              <a:t>中的相同元。 </a:t>
            </a:r>
            <a:endParaRPr lang="en-US" altLang="zh-CN" sz="1800" dirty="0">
              <a:solidFill>
                <a:srgbClr val="000000"/>
              </a:solidFill>
              <a:effectLst/>
              <a:latin typeface="等线" panose="02010600030101010101" charset="-122"/>
              <a:ea typeface="等线" panose="02010600030101010101" charset="-122"/>
            </a:endParaRPr>
          </a:p>
          <a:p>
            <a:endParaRPr lang="en-US" altLang="zh-CN" dirty="0">
              <a:solidFill>
                <a:srgbClr val="000000"/>
              </a:solidFill>
              <a:latin typeface="等线" panose="02010600030101010101" charset="-122"/>
              <a:ea typeface="等线" panose="02010600030101010101" charset="-122"/>
            </a:endParaRPr>
          </a:p>
          <a:p>
            <a:r>
              <a:rPr lang="zh-CN" altLang="en-US" sz="1800" dirty="0">
                <a:solidFill>
                  <a:srgbClr val="000000"/>
                </a:solidFill>
                <a:effectLst/>
                <a:latin typeface="等线" panose="02010600030101010101" charset="-122"/>
                <a:ea typeface="等线" panose="02010600030101010101" charset="-122"/>
              </a:rPr>
              <a:t>循环处理 </a:t>
            </a:r>
            <a:r>
              <a:rPr lang="en-US" altLang="zh-CN" sz="1800" dirty="0">
                <a:solidFill>
                  <a:srgbClr val="000000"/>
                </a:solidFill>
                <a:effectLst/>
                <a:latin typeface="等线" panose="02010600030101010101" charset="-122"/>
                <a:ea typeface="等线" panose="02010600030101010101" charset="-122"/>
              </a:rPr>
              <a:t>A</a:t>
            </a:r>
            <a:r>
              <a:rPr lang="zh-CN" altLang="en-US" sz="1800" dirty="0">
                <a:solidFill>
                  <a:srgbClr val="000000"/>
                </a:solidFill>
                <a:effectLst/>
                <a:latin typeface="等线" panose="02010600030101010101" charset="-122"/>
                <a:ea typeface="等线" panose="02010600030101010101" charset="-122"/>
              </a:rPr>
              <a:t>（</a:t>
            </a:r>
            <a:r>
              <a:rPr lang="en-US" altLang="zh-CN" sz="1800" dirty="0">
                <a:solidFill>
                  <a:srgbClr val="000000"/>
                </a:solidFill>
                <a:effectLst/>
                <a:latin typeface="等线" panose="02010600030101010101" charset="-122"/>
                <a:ea typeface="等线" panose="02010600030101010101" charset="-122"/>
              </a:rPr>
              <a:t>B </a:t>
            </a:r>
            <a:r>
              <a:rPr lang="zh-CN" altLang="en-US" sz="1800" dirty="0">
                <a:solidFill>
                  <a:srgbClr val="000000"/>
                </a:solidFill>
                <a:effectLst/>
                <a:latin typeface="等线" panose="02010600030101010101" charset="-122"/>
                <a:ea typeface="等线" panose="02010600030101010101" charset="-122"/>
              </a:rPr>
              <a:t>被遍历完毕）或者 </a:t>
            </a:r>
            <a:r>
              <a:rPr lang="en-US" altLang="zh-CN" sz="1800" dirty="0">
                <a:solidFill>
                  <a:srgbClr val="000000"/>
                </a:solidFill>
                <a:effectLst/>
                <a:latin typeface="等线" panose="02010600030101010101" charset="-122"/>
                <a:ea typeface="等线" panose="02010600030101010101" charset="-122"/>
              </a:rPr>
              <a:t>B</a:t>
            </a:r>
            <a:r>
              <a:rPr lang="zh-CN" altLang="en-US" sz="1800" dirty="0">
                <a:solidFill>
                  <a:srgbClr val="000000"/>
                </a:solidFill>
                <a:effectLst/>
                <a:latin typeface="等线" panose="02010600030101010101" charset="-122"/>
                <a:ea typeface="等线" panose="02010600030101010101" charset="-122"/>
              </a:rPr>
              <a:t>（</a:t>
            </a:r>
            <a:r>
              <a:rPr lang="en-US" altLang="zh-CN" sz="1800" dirty="0">
                <a:solidFill>
                  <a:srgbClr val="000000"/>
                </a:solidFill>
                <a:effectLst/>
                <a:latin typeface="等线" panose="02010600030101010101" charset="-122"/>
                <a:ea typeface="等线" panose="02010600030101010101" charset="-122"/>
              </a:rPr>
              <a:t>A </a:t>
            </a:r>
            <a:r>
              <a:rPr lang="zh-CN" altLang="en-US" sz="1800" dirty="0">
                <a:solidFill>
                  <a:srgbClr val="000000"/>
                </a:solidFill>
                <a:effectLst/>
                <a:latin typeface="等线" panose="02010600030101010101" charset="-122"/>
                <a:ea typeface="等线" panose="02010600030101010101" charset="-122"/>
              </a:rPr>
              <a:t>被遍历完毕），将 </a:t>
            </a:r>
            <a:r>
              <a:rPr lang="en-US" altLang="zh-CN" sz="1800" dirty="0">
                <a:solidFill>
                  <a:srgbClr val="000000"/>
                </a:solidFill>
                <a:effectLst/>
                <a:latin typeface="等线" panose="02010600030101010101" charset="-122"/>
                <a:ea typeface="等线" panose="02010600030101010101" charset="-122"/>
              </a:rPr>
              <a:t>A </a:t>
            </a:r>
            <a:r>
              <a:rPr lang="zh-CN" altLang="en-US" sz="1800" dirty="0">
                <a:solidFill>
                  <a:srgbClr val="000000"/>
                </a:solidFill>
                <a:effectLst/>
                <a:latin typeface="等线" panose="02010600030101010101" charset="-122"/>
                <a:ea typeface="等线" panose="02010600030101010101" charset="-122"/>
              </a:rPr>
              <a:t>或 </a:t>
            </a:r>
            <a:r>
              <a:rPr lang="en-US" altLang="zh-CN" sz="1800" dirty="0">
                <a:solidFill>
                  <a:srgbClr val="000000"/>
                </a:solidFill>
                <a:effectLst/>
                <a:latin typeface="等线" panose="02010600030101010101" charset="-122"/>
                <a:ea typeface="等线" panose="02010600030101010101" charset="-122"/>
              </a:rPr>
              <a:t>B </a:t>
            </a:r>
            <a:r>
              <a:rPr lang="zh-CN" altLang="en-US" sz="1800" dirty="0">
                <a:solidFill>
                  <a:srgbClr val="000000"/>
                </a:solidFill>
                <a:effectLst/>
                <a:latin typeface="等线" panose="02010600030101010101" charset="-122"/>
                <a:ea typeface="等线" panose="02010600030101010101" charset="-122"/>
              </a:rPr>
              <a:t>的剩余节点插入 </a:t>
            </a:r>
            <a:r>
              <a:rPr lang="en-US" altLang="zh-CN" sz="1800" dirty="0">
                <a:solidFill>
                  <a:srgbClr val="000000"/>
                </a:solidFill>
                <a:effectLst/>
                <a:latin typeface="等线" panose="02010600030101010101" charset="-122"/>
                <a:ea typeface="等线" panose="02010600030101010101" charset="-122"/>
              </a:rPr>
              <a:t>A </a:t>
            </a:r>
            <a:r>
              <a:rPr lang="zh-CN" altLang="en-US" sz="1800" dirty="0">
                <a:solidFill>
                  <a:srgbClr val="000000"/>
                </a:solidFill>
                <a:effectLst/>
                <a:latin typeface="等线" panose="02010600030101010101" charset="-122"/>
                <a:ea typeface="等线" panose="02010600030101010101" charset="-122"/>
              </a:rPr>
              <a:t>表头之后 </a:t>
            </a:r>
            <a:endParaRPr lang="zh-CN" altLang="en-US" dirty="0"/>
          </a:p>
          <a:p>
            <a:r>
              <a:rPr lang="en-US" altLang="zh-CN" sz="1800" dirty="0">
                <a:solidFill>
                  <a:srgbClr val="000000"/>
                </a:solidFill>
                <a:effectLst/>
                <a:latin typeface="等线" panose="02010600030101010101" charset="-122"/>
                <a:ea typeface="等线" panose="02010600030101010101" charset="-122"/>
              </a:rPr>
              <a:t> </a:t>
            </a:r>
            <a:endParaRPr lang="zh-CN" altLang="en-US" dirty="0"/>
          </a:p>
          <a:p>
            <a:r>
              <a:rPr lang="zh-CN" altLang="en-US" sz="1800" dirty="0">
                <a:solidFill>
                  <a:srgbClr val="000000"/>
                </a:solidFill>
                <a:effectLst/>
                <a:latin typeface="等线" panose="02010600030101010101" charset="-122"/>
                <a:ea typeface="等线" panose="02010600030101010101" charset="-122"/>
              </a:rPr>
              <a:t>时间复杂度</a:t>
            </a:r>
            <a:r>
              <a:rPr lang="en-US" altLang="zh-CN" sz="1800" dirty="0">
                <a:solidFill>
                  <a:srgbClr val="000000"/>
                </a:solidFill>
                <a:effectLst/>
                <a:latin typeface="等线" panose="02010600030101010101" charset="-122"/>
                <a:ea typeface="等线" panose="02010600030101010101" charset="-122"/>
              </a:rPr>
              <a:t>O(</a:t>
            </a:r>
            <a:r>
              <a:rPr lang="en-US" altLang="zh-CN" sz="1800" dirty="0" err="1">
                <a:solidFill>
                  <a:srgbClr val="000000"/>
                </a:solidFill>
                <a:effectLst/>
                <a:latin typeface="等线" panose="02010600030101010101" charset="-122"/>
                <a:ea typeface="等线" panose="02010600030101010101" charset="-122"/>
              </a:rPr>
              <a:t>A.length+B.length</a:t>
            </a:r>
            <a:r>
              <a:rPr lang="en-US" altLang="zh-CN" sz="1800" dirty="0">
                <a:solidFill>
                  <a:srgbClr val="000000"/>
                </a:solidFill>
                <a:effectLst/>
                <a:latin typeface="等线" panose="02010600030101010101" charset="-122"/>
                <a:ea typeface="等线" panose="02010600030101010101" charset="-122"/>
              </a:rPr>
              <a:t>)</a:t>
            </a:r>
            <a:endParaRPr lang="zh-CN" altLang="en-US" dirty="0"/>
          </a:p>
        </p:txBody>
      </p:sp>
      <p:sp>
        <p:nvSpPr>
          <p:cNvPr id="5" name="文本框 4"/>
          <p:cNvSpPr txBox="1"/>
          <p:nvPr/>
        </p:nvSpPr>
        <p:spPr>
          <a:xfrm>
            <a:off x="4371372" y="2531433"/>
            <a:ext cx="4772628" cy="1705403"/>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Typedef struct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LinkList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单链表类型定义</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PNode</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head;</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LinkList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PLinkList</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6" name="文本框 5"/>
          <p:cNvSpPr txBox="1"/>
          <p:nvPr/>
        </p:nvSpPr>
        <p:spPr>
          <a:xfrm>
            <a:off x="391189" y="2563439"/>
            <a:ext cx="3980183" cy="1705403"/>
          </a:xfrm>
          <a:prstGeom prst="rect">
            <a:avLst/>
          </a:prstGeom>
          <a:noFill/>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Typedef struct Node /*</a:t>
            </a:r>
            <a:r>
              <a:rPr lang="zh-CN" altLang="en-US" dirty="0">
                <a:latin typeface="微软雅黑" panose="020B0503020204020204" pitchFamily="34" charset="-122"/>
                <a:ea typeface="微软雅黑" panose="020B0503020204020204" pitchFamily="34" charset="-122"/>
                <a:sym typeface="Wingdings 2" panose="05020102010507070707" pitchFamily="18" charset="2"/>
              </a:rPr>
              <a:t>结点结构</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int data;</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     struct Node *next;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a:p>
            <a:pPr>
              <a:lnSpc>
                <a:spcPct val="150000"/>
              </a:lnSpc>
            </a:pPr>
            <a:r>
              <a:rPr lang="en-US" altLang="zh-CN" dirty="0">
                <a:latin typeface="微软雅黑" panose="020B0503020204020204" pitchFamily="34" charset="-122"/>
                <a:ea typeface="微软雅黑" panose="020B0503020204020204" pitchFamily="34" charset="-122"/>
                <a:sym typeface="Wingdings 2" panose="05020102010507070707" pitchFamily="18" charset="2"/>
              </a:rPr>
              <a:t>}Node, *</a:t>
            </a:r>
            <a:r>
              <a:rPr lang="en-US" altLang="zh-CN" dirty="0" err="1">
                <a:latin typeface="微软雅黑" panose="020B0503020204020204" pitchFamily="34" charset="-122"/>
                <a:ea typeface="微软雅黑" panose="020B0503020204020204" pitchFamily="34" charset="-122"/>
                <a:sym typeface="Wingdings 2" panose="05020102010507070707" pitchFamily="18" charset="2"/>
              </a:rPr>
              <a:t>PNode</a:t>
            </a:r>
            <a:r>
              <a:rPr lang="en-US" altLang="zh-CN" dirty="0">
                <a:latin typeface="微软雅黑" panose="020B0503020204020204" pitchFamily="34" charset="-122"/>
                <a:ea typeface="微软雅黑" panose="020B0503020204020204" pitchFamily="34" charset="-122"/>
                <a:sym typeface="Wingdings 2" panose="05020102010507070707" pitchFamily="18" charset="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p:nvPr/>
        </p:nvSpPr>
        <p:spPr>
          <a:xfrm>
            <a:off x="212766" y="340975"/>
            <a:ext cx="3203877" cy="836561"/>
          </a:xfrm>
          <a:prstGeom prst="rect">
            <a:avLst/>
          </a:prstGeom>
        </p:spPr>
        <p:txBody>
          <a:bodyPr vert="horz" lIns="68580" tIns="34290" rIns="68580" bIns="34290" rtlCol="0" anchor="b">
            <a:normAutofit/>
          </a:bodyPr>
          <a:lstStyle/>
          <a:p>
            <a:pPr algn="ctr">
              <a:lnSpc>
                <a:spcPct val="90000"/>
              </a:lnSpc>
              <a:spcBef>
                <a:spcPct val="0"/>
              </a:spcBef>
              <a:spcAft>
                <a:spcPts val="450"/>
              </a:spcAft>
            </a:pPr>
            <a:r>
              <a:rPr lang="zh-CN" altLang="en-US" sz="3600" b="1" dirty="0">
                <a:effectLst>
                  <a:outerShdw blurRad="38100" dist="19050" dir="2700000" algn="tl" rotWithShape="0">
                    <a:schemeClr val="dk1">
                      <a:alpha val="40000"/>
                    </a:schemeClr>
                  </a:outerShdw>
                </a:effectLst>
                <a:latin typeface="+mj-lt"/>
                <a:ea typeface="+mj-ea"/>
                <a:cs typeface="+mj-cs"/>
              </a:rPr>
              <a:t>祝愿同学们：</a:t>
            </a:r>
            <a:endParaRPr lang="en-US" altLang="zh-CN" sz="3600" b="1" dirty="0">
              <a:effectLst>
                <a:outerShdw blurRad="38100" dist="19050" dir="2700000" algn="tl" rotWithShape="0">
                  <a:schemeClr val="dk1">
                    <a:alpha val="40000"/>
                  </a:schemeClr>
                </a:outerShdw>
              </a:effectLst>
              <a:latin typeface="+mj-lt"/>
              <a:ea typeface="+mj-ea"/>
              <a:cs typeface="+mj-cs"/>
            </a:endParaRPr>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3" name="文本框 2"/>
          <p:cNvSpPr txBox="1"/>
          <p:nvPr/>
        </p:nvSpPr>
        <p:spPr>
          <a:xfrm>
            <a:off x="392823" y="1177536"/>
            <a:ext cx="8499314" cy="1198880"/>
          </a:xfrm>
          <a:prstGeom prst="rect">
            <a:avLst/>
          </a:prstGeom>
          <a:noFill/>
        </p:spPr>
        <p:txBody>
          <a:bodyPr wrap="square" rtlCol="0">
            <a:spAutoFit/>
          </a:bodyPr>
          <a:lstStyle/>
          <a:p>
            <a:pPr algn="just"/>
            <a:r>
              <a:rPr lang="zh-CN" altLang="en-US" sz="2400" b="0" i="0" dirty="0">
                <a:solidFill>
                  <a:srgbClr val="262626"/>
                </a:solidFill>
                <a:effectLst/>
                <a:latin typeface="system-ui"/>
              </a:rPr>
              <a:t>在大学期间，结交“两馆”</a:t>
            </a:r>
            <a:r>
              <a:rPr lang="en-US" altLang="zh-CN" sz="2400" b="0" i="0" dirty="0">
                <a:solidFill>
                  <a:srgbClr val="262626"/>
                </a:solidFill>
                <a:effectLst/>
                <a:latin typeface="system-ui"/>
              </a:rPr>
              <a:t>: </a:t>
            </a:r>
            <a:r>
              <a:rPr lang="zh-CN" altLang="en-US" sz="2400" b="0" i="0" dirty="0">
                <a:solidFill>
                  <a:srgbClr val="262626"/>
                </a:solidFill>
                <a:effectLst/>
                <a:latin typeface="system-ui"/>
              </a:rPr>
              <a:t>体育馆和图书馆</a:t>
            </a:r>
            <a:r>
              <a:rPr lang="zh-CN" altLang="en-US" sz="2400" dirty="0">
                <a:solidFill>
                  <a:srgbClr val="262626"/>
                </a:solidFill>
                <a:latin typeface="system-ui"/>
              </a:rPr>
              <a:t>。</a:t>
            </a:r>
            <a:endParaRPr lang="en-US" altLang="zh-CN" sz="2400" dirty="0">
              <a:solidFill>
                <a:srgbClr val="262626"/>
              </a:solidFill>
              <a:latin typeface="system-ui"/>
            </a:endParaRPr>
          </a:p>
          <a:p>
            <a:pPr algn="just"/>
            <a:r>
              <a:rPr lang="zh-CN" altLang="en-US" sz="2400" b="0" i="0" dirty="0">
                <a:solidFill>
                  <a:srgbClr val="FF0000"/>
                </a:solidFill>
                <a:effectLst/>
                <a:latin typeface="system-ui"/>
              </a:rPr>
              <a:t>到体育馆锻炼身体，强健体魄；</a:t>
            </a:r>
            <a:endParaRPr lang="en-US" altLang="zh-CN" sz="2400" b="0" i="0" dirty="0">
              <a:solidFill>
                <a:srgbClr val="FF0000"/>
              </a:solidFill>
              <a:effectLst/>
              <a:latin typeface="system-ui"/>
            </a:endParaRPr>
          </a:p>
          <a:p>
            <a:pPr algn="just"/>
            <a:r>
              <a:rPr lang="zh-CN" altLang="en-US" sz="2400" b="0" i="0" dirty="0">
                <a:solidFill>
                  <a:srgbClr val="FF0000"/>
                </a:solidFill>
                <a:effectLst/>
                <a:latin typeface="system-ui"/>
              </a:rPr>
              <a:t>去图书馆博览群书，增长才干。</a:t>
            </a:r>
            <a:endParaRPr lang="zh-CN" altLang="en-US" sz="2400" b="0" i="0" dirty="0">
              <a:solidFill>
                <a:srgbClr val="262626"/>
              </a:solidFill>
              <a:effectLst/>
              <a:latin typeface="system-ui"/>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57128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8314" y="2563179"/>
            <a:ext cx="5185686" cy="259284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46480" y="6071870"/>
            <a:ext cx="7192010" cy="398780"/>
          </a:xfrm>
          <a:prstGeom prst="rect">
            <a:avLst/>
          </a:prstGeom>
          <a:noFill/>
        </p:spPr>
        <p:txBody>
          <a:bodyPr wrap="square">
            <a:spAutoFit/>
          </a:bodyPr>
          <a:lstStyle/>
          <a:p>
            <a:pPr algn="just"/>
            <a:r>
              <a:rPr lang="en-US" altLang="zh-CN" sz="2000" b="0" i="0" dirty="0">
                <a:solidFill>
                  <a:srgbClr val="262626"/>
                </a:solidFill>
                <a:effectLst/>
                <a:latin typeface="Times New Roman" panose="02020603050405020304" charset="0"/>
                <a:cs typeface="Times New Roman" panose="02020603050405020304" charset="0"/>
              </a:rPr>
              <a:t>Start Here</a:t>
            </a:r>
            <a:r>
              <a:rPr lang="zh-CN" altLang="en-US" sz="2000" b="0" i="0" dirty="0">
                <a:solidFill>
                  <a:srgbClr val="262626"/>
                </a:solidFill>
                <a:effectLst/>
                <a:latin typeface="Times New Roman" panose="02020603050405020304" charset="0"/>
                <a:cs typeface="Times New Roman" panose="02020603050405020304" charset="0"/>
              </a:rPr>
              <a:t>，</a:t>
            </a:r>
            <a:r>
              <a:rPr lang="en-US" altLang="zh-CN" sz="2000" b="0" i="0" dirty="0">
                <a:solidFill>
                  <a:srgbClr val="262626"/>
                </a:solidFill>
                <a:effectLst/>
                <a:latin typeface="Times New Roman" panose="02020603050405020304" charset="0"/>
                <a:cs typeface="Times New Roman" panose="02020603050405020304" charset="0"/>
              </a:rPr>
              <a:t>Make a Difference. </a:t>
            </a:r>
            <a:r>
              <a:rPr lang="zh-CN" altLang="en-US" sz="2000" b="0" i="0" dirty="0">
                <a:solidFill>
                  <a:srgbClr val="262626"/>
                </a:solidFill>
                <a:effectLst/>
                <a:latin typeface="system-ui"/>
              </a:rPr>
              <a:t>从这里开始，不一样的精彩。</a:t>
            </a:r>
            <a:endParaRPr lang="en-US" altLang="zh-CN" sz="2000" b="0" i="0" dirty="0">
              <a:solidFill>
                <a:srgbClr val="262626"/>
              </a:solidFill>
              <a:effectLst/>
              <a:latin typeface="system-u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p:nvPr/>
        </p:nvSpPr>
        <p:spPr>
          <a:xfrm>
            <a:off x="690528" y="3622019"/>
            <a:ext cx="8179506" cy="836561"/>
          </a:xfrm>
          <a:prstGeom prst="rect">
            <a:avLst/>
          </a:prstGeom>
        </p:spPr>
        <p:txBody>
          <a:bodyPr vert="horz" lIns="68580" tIns="34290" rIns="68580" bIns="34290" rtlCol="0" anchor="b">
            <a:normAutofit/>
          </a:bodyPr>
          <a:lstStyle/>
          <a:p>
            <a:pPr algn="ctr">
              <a:lnSpc>
                <a:spcPct val="90000"/>
              </a:lnSpc>
              <a:spcBef>
                <a:spcPct val="0"/>
              </a:spcBef>
              <a:spcAft>
                <a:spcPts val="450"/>
              </a:spcAft>
            </a:pPr>
            <a:r>
              <a:rPr lang="zh-CN" altLang="en-US" sz="3600" b="1" dirty="0">
                <a:effectLst>
                  <a:outerShdw blurRad="38100" dist="19050" dir="2700000" algn="tl" rotWithShape="0">
                    <a:schemeClr val="dk1">
                      <a:alpha val="40000"/>
                    </a:schemeClr>
                  </a:outerShdw>
                </a:effectLst>
                <a:latin typeface="+mj-lt"/>
                <a:ea typeface="+mj-ea"/>
                <a:cs typeface="+mj-cs"/>
              </a:rPr>
              <a:t>谢谢大家！</a:t>
            </a:r>
            <a:endParaRPr lang="en-US" altLang="zh-CN" sz="3600" b="1" dirty="0">
              <a:effectLst>
                <a:outerShdw blurRad="38100" dist="19050" dir="2700000" algn="tl" rotWithShape="0">
                  <a:schemeClr val="dk1">
                    <a:alpha val="40000"/>
                  </a:schemeClr>
                </a:outerShdw>
              </a:effectLst>
              <a:latin typeface="+mj-lt"/>
              <a:ea typeface="+mj-ea"/>
              <a:cs typeface="+mj-cs"/>
            </a:endParaRPr>
          </a:p>
        </p:txBody>
      </p:sp>
      <p:sp>
        <p:nvSpPr>
          <p:cNvPr id="10" name="矩形: 圆角 9"/>
          <p:cNvSpPr/>
          <p:nvPr/>
        </p:nvSpPr>
        <p:spPr>
          <a:xfrm>
            <a:off x="2" y="1357933"/>
            <a:ext cx="9143999" cy="69944"/>
          </a:xfrm>
          <a:prstGeom prst="roundRect">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减号 10"/>
          <p:cNvSpPr/>
          <p:nvPr/>
        </p:nvSpPr>
        <p:spPr>
          <a:xfrm rot="5400000">
            <a:off x="1849924" y="1338618"/>
            <a:ext cx="340819" cy="449397"/>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减号 11"/>
          <p:cNvSpPr/>
          <p:nvPr/>
        </p:nvSpPr>
        <p:spPr>
          <a:xfrm rot="5400000">
            <a:off x="7387084" y="1332613"/>
            <a:ext cx="352829" cy="449397"/>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1452" y="1637757"/>
            <a:ext cx="3568889" cy="2068469"/>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523" y="1675460"/>
            <a:ext cx="3620656" cy="206846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032" y="56147"/>
            <a:ext cx="4741233" cy="1223380"/>
          </a:xfrm>
          <a:prstGeom prst="rect">
            <a:avLst/>
          </a:prstGeom>
        </p:spPr>
      </p:pic>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2172375" y="4659848"/>
            <a:ext cx="5314275" cy="1323439"/>
          </a:xfrm>
          <a:prstGeom prst="rect">
            <a:avLst/>
          </a:prstGeom>
          <a:noFill/>
        </p:spPr>
        <p:txBody>
          <a:bodyPr wrap="none" rtlCol="0">
            <a:spAutoFit/>
          </a:bodyPr>
          <a:lstStyle/>
          <a:p>
            <a:r>
              <a:rPr lang="zh-CN" altLang="en-US" sz="4000" dirty="0"/>
              <a:t>祝同学们学业进步，</a:t>
            </a:r>
            <a:endParaRPr lang="en-US" altLang="zh-CN" sz="4000" dirty="0"/>
          </a:p>
          <a:p>
            <a:r>
              <a:rPr lang="zh-CN" altLang="en-US" sz="4000" dirty="0"/>
              <a:t>逢考必过，逢考必优！</a:t>
            </a:r>
            <a:endParaRPr lang="zh-CN" alt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3" name="矩形 2"/>
          <p:cNvSpPr/>
          <p:nvPr/>
        </p:nvSpPr>
        <p:spPr>
          <a:xfrm>
            <a:off x="0" y="1132185"/>
            <a:ext cx="9220200" cy="1107996"/>
          </a:xfrm>
          <a:prstGeom prst="rect">
            <a:avLst/>
          </a:prstGeom>
        </p:spPr>
        <p:txBody>
          <a:bodyPr wrap="square">
            <a:spAutoFit/>
          </a:bodyPr>
          <a:lstStyle/>
          <a:p>
            <a:r>
              <a:rPr lang="zh-CN" altLang="en-US" sz="2800" dirty="0">
                <a:solidFill>
                  <a:schemeClr val="accent1"/>
                </a:solidFill>
              </a:rPr>
              <a:t>哈夫曼树的基本概念:</a:t>
            </a:r>
            <a:endParaRPr lang="en-US" altLang="zh-CN" sz="2800" dirty="0">
              <a:solidFill>
                <a:schemeClr val="accent1"/>
              </a:solidFill>
            </a:endParaRPr>
          </a:p>
          <a:p>
            <a:endParaRPr lang="en-US" altLang="zh-CN" dirty="0"/>
          </a:p>
          <a:p>
            <a:r>
              <a:rPr lang="zh-CN" altLang="en-US" sz="2000" u="sng" dirty="0"/>
              <a:t>路径</a:t>
            </a:r>
            <a:r>
              <a:rPr lang="zh-CN" altLang="en-US" sz="2000" dirty="0"/>
              <a:t>    </a:t>
            </a:r>
            <a:r>
              <a:rPr lang="zh-CN" altLang="en-US" sz="2000" u="sng" dirty="0"/>
              <a:t>路径长度</a:t>
            </a:r>
            <a:r>
              <a:rPr lang="zh-CN" altLang="en-US" sz="2000" dirty="0"/>
              <a:t>    </a:t>
            </a:r>
            <a:r>
              <a:rPr lang="zh-CN" altLang="en-US" sz="2000" u="sng" dirty="0"/>
              <a:t>树的路径长度</a:t>
            </a:r>
            <a:r>
              <a:rPr lang="zh-CN" altLang="en-US" sz="2000" dirty="0"/>
              <a:t>    </a:t>
            </a:r>
            <a:r>
              <a:rPr lang="zh-CN" altLang="en-US" sz="2000" u="sng" dirty="0"/>
              <a:t>结点的权</a:t>
            </a:r>
            <a:r>
              <a:rPr lang="zh-CN" altLang="en-US" sz="2000" dirty="0"/>
              <a:t>    </a:t>
            </a:r>
            <a:r>
              <a:rPr lang="zh-CN" altLang="en-US" sz="2000" u="sng" dirty="0"/>
              <a:t>带权路径长度</a:t>
            </a:r>
            <a:r>
              <a:rPr lang="zh-CN" altLang="en-US" sz="2000" dirty="0"/>
              <a:t>    </a:t>
            </a:r>
            <a:r>
              <a:rPr lang="zh-CN" altLang="en-US" sz="2000" u="sng" dirty="0"/>
              <a:t>树的带权路径长度</a:t>
            </a:r>
            <a:endParaRPr lang="zh-CN" altLang="en-US" sz="2000" u="sng"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3" name="矩形 2"/>
          <p:cNvSpPr/>
          <p:nvPr/>
        </p:nvSpPr>
        <p:spPr>
          <a:xfrm>
            <a:off x="0" y="1132185"/>
            <a:ext cx="9220200" cy="1107996"/>
          </a:xfrm>
          <a:prstGeom prst="rect">
            <a:avLst/>
          </a:prstGeom>
        </p:spPr>
        <p:txBody>
          <a:bodyPr wrap="square">
            <a:spAutoFit/>
          </a:bodyPr>
          <a:lstStyle/>
          <a:p>
            <a:r>
              <a:rPr lang="zh-CN" altLang="en-US" sz="2800" dirty="0">
                <a:solidFill>
                  <a:schemeClr val="accent1"/>
                </a:solidFill>
              </a:rPr>
              <a:t>哈夫曼树的基本概念:</a:t>
            </a:r>
            <a:endParaRPr lang="en-US" altLang="zh-CN" sz="2800" dirty="0">
              <a:solidFill>
                <a:schemeClr val="accent1"/>
              </a:solidFill>
            </a:endParaRPr>
          </a:p>
          <a:p>
            <a:endParaRPr lang="en-US" altLang="zh-CN" dirty="0"/>
          </a:p>
          <a:p>
            <a:r>
              <a:rPr lang="zh-CN" altLang="en-US" sz="2000" u="sng" dirty="0">
                <a:solidFill>
                  <a:srgbClr val="FF0000"/>
                </a:solidFill>
              </a:rPr>
              <a:t>路径</a:t>
            </a:r>
            <a:r>
              <a:rPr lang="zh-CN" altLang="en-US" sz="2000" dirty="0"/>
              <a:t>    </a:t>
            </a:r>
            <a:r>
              <a:rPr lang="zh-CN" altLang="en-US" sz="2000" u="sng" dirty="0"/>
              <a:t>路径长度</a:t>
            </a:r>
            <a:r>
              <a:rPr lang="zh-CN" altLang="en-US" sz="2000" dirty="0"/>
              <a:t>    </a:t>
            </a:r>
            <a:r>
              <a:rPr lang="zh-CN" altLang="en-US" sz="2000" u="sng" dirty="0"/>
              <a:t>树的路径长度</a:t>
            </a:r>
            <a:r>
              <a:rPr lang="zh-CN" altLang="en-US" sz="2000" dirty="0"/>
              <a:t>    </a:t>
            </a:r>
            <a:r>
              <a:rPr lang="zh-CN" altLang="en-US" sz="2000" u="sng" dirty="0"/>
              <a:t>结点的权</a:t>
            </a:r>
            <a:r>
              <a:rPr lang="zh-CN" altLang="en-US" sz="2000" dirty="0"/>
              <a:t>    </a:t>
            </a:r>
            <a:r>
              <a:rPr lang="zh-CN" altLang="en-US" sz="2000" u="sng" dirty="0"/>
              <a:t>带权路径长度</a:t>
            </a:r>
            <a:r>
              <a:rPr lang="zh-CN" altLang="en-US" sz="2000" dirty="0"/>
              <a:t>    </a:t>
            </a:r>
            <a:r>
              <a:rPr lang="zh-CN" altLang="en-US" sz="2000" u="sng" dirty="0"/>
              <a:t>树的带权路径长度</a:t>
            </a:r>
            <a:endParaRPr lang="zh-CN" altLang="en-US" sz="2000" u="sng" dirty="0"/>
          </a:p>
        </p:txBody>
      </p:sp>
      <p:sp>
        <p:nvSpPr>
          <p:cNvPr id="4" name="矩形 3"/>
          <p:cNvSpPr/>
          <p:nvPr/>
        </p:nvSpPr>
        <p:spPr>
          <a:xfrm>
            <a:off x="112890" y="2540685"/>
            <a:ext cx="6234691" cy="461665"/>
          </a:xfrm>
          <a:prstGeom prst="rect">
            <a:avLst/>
          </a:prstGeom>
        </p:spPr>
        <p:txBody>
          <a:bodyPr wrap="square">
            <a:spAutoFit/>
          </a:bodyPr>
          <a:lstStyle/>
          <a:p>
            <a:r>
              <a:rPr lang="zh-CN" altLang="en-US" sz="2400" dirty="0"/>
              <a:t>指从根结点到该结点之间的分支序列。</a:t>
            </a:r>
            <a:endParaRPr lang="zh-CN" altLang="en-US" sz="2400" dirty="0"/>
          </a:p>
        </p:txBody>
      </p:sp>
      <p:pic>
        <p:nvPicPr>
          <p:cNvPr id="6" name="图片 5"/>
          <p:cNvPicPr>
            <a:picLocks noChangeAspect="1"/>
          </p:cNvPicPr>
          <p:nvPr/>
        </p:nvPicPr>
        <p:blipFill>
          <a:blip r:embed="rId2"/>
          <a:stretch>
            <a:fillRect/>
          </a:stretch>
        </p:blipFill>
        <p:spPr>
          <a:xfrm>
            <a:off x="5523395" y="3473495"/>
            <a:ext cx="3238395" cy="28493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3" name="矩形 2"/>
          <p:cNvSpPr/>
          <p:nvPr/>
        </p:nvSpPr>
        <p:spPr>
          <a:xfrm>
            <a:off x="0" y="1132185"/>
            <a:ext cx="9220200" cy="1107996"/>
          </a:xfrm>
          <a:prstGeom prst="rect">
            <a:avLst/>
          </a:prstGeom>
        </p:spPr>
        <p:txBody>
          <a:bodyPr wrap="square">
            <a:spAutoFit/>
          </a:bodyPr>
          <a:lstStyle/>
          <a:p>
            <a:r>
              <a:rPr lang="zh-CN" altLang="en-US" sz="2800" dirty="0">
                <a:solidFill>
                  <a:schemeClr val="accent1"/>
                </a:solidFill>
              </a:rPr>
              <a:t>哈夫曼树的基本概念:</a:t>
            </a:r>
            <a:endParaRPr lang="en-US" altLang="zh-CN" sz="2800" dirty="0">
              <a:solidFill>
                <a:schemeClr val="accent1"/>
              </a:solidFill>
            </a:endParaRPr>
          </a:p>
          <a:p>
            <a:endParaRPr lang="en-US" altLang="zh-CN" dirty="0"/>
          </a:p>
          <a:p>
            <a:r>
              <a:rPr lang="zh-CN" altLang="en-US" sz="2000" u="sng" dirty="0"/>
              <a:t>路径</a:t>
            </a:r>
            <a:r>
              <a:rPr lang="zh-CN" altLang="en-US" sz="2000" dirty="0"/>
              <a:t>    </a:t>
            </a:r>
            <a:r>
              <a:rPr lang="zh-CN" altLang="en-US" sz="2000" u="sng" dirty="0">
                <a:solidFill>
                  <a:srgbClr val="FF0000"/>
                </a:solidFill>
              </a:rPr>
              <a:t>路径长度</a:t>
            </a:r>
            <a:r>
              <a:rPr lang="zh-CN" altLang="en-US" sz="2000" dirty="0">
                <a:solidFill>
                  <a:srgbClr val="FF0000"/>
                </a:solidFill>
              </a:rPr>
              <a:t>    </a:t>
            </a:r>
            <a:r>
              <a:rPr lang="zh-CN" altLang="en-US" sz="2000" u="sng" dirty="0"/>
              <a:t>树的路径长度</a:t>
            </a:r>
            <a:r>
              <a:rPr lang="zh-CN" altLang="en-US" sz="2000" dirty="0"/>
              <a:t>    </a:t>
            </a:r>
            <a:r>
              <a:rPr lang="zh-CN" altLang="en-US" sz="2000" u="sng" dirty="0"/>
              <a:t>结点的权</a:t>
            </a:r>
            <a:r>
              <a:rPr lang="zh-CN" altLang="en-US" sz="2000" dirty="0"/>
              <a:t>    </a:t>
            </a:r>
            <a:r>
              <a:rPr lang="zh-CN" altLang="en-US" sz="2000" u="sng" dirty="0"/>
              <a:t>带权路径长度</a:t>
            </a:r>
            <a:r>
              <a:rPr lang="zh-CN" altLang="en-US" sz="2000" dirty="0"/>
              <a:t>    </a:t>
            </a:r>
            <a:r>
              <a:rPr lang="zh-CN" altLang="en-US" sz="2000" u="sng" dirty="0"/>
              <a:t>树的带权路径长度</a:t>
            </a:r>
            <a:endParaRPr lang="zh-CN" altLang="en-US" sz="2000" u="sng" dirty="0"/>
          </a:p>
        </p:txBody>
      </p:sp>
      <p:sp>
        <p:nvSpPr>
          <p:cNvPr id="4" name="矩形 3"/>
          <p:cNvSpPr/>
          <p:nvPr/>
        </p:nvSpPr>
        <p:spPr>
          <a:xfrm>
            <a:off x="112890" y="2540685"/>
            <a:ext cx="6723339" cy="461665"/>
          </a:xfrm>
          <a:prstGeom prst="rect">
            <a:avLst/>
          </a:prstGeom>
        </p:spPr>
        <p:txBody>
          <a:bodyPr wrap="square">
            <a:spAutoFit/>
          </a:bodyPr>
          <a:lstStyle/>
          <a:p>
            <a:r>
              <a:rPr lang="zh-CN" altLang="en-US" sz="2400" dirty="0"/>
              <a:t>指根结点到该结点所经过的分支数目。</a:t>
            </a:r>
            <a:endParaRPr lang="zh-CN" altLang="en-US" sz="2400" dirty="0"/>
          </a:p>
        </p:txBody>
      </p:sp>
      <p:pic>
        <p:nvPicPr>
          <p:cNvPr id="2" name="图片 1"/>
          <p:cNvPicPr>
            <a:picLocks noChangeAspect="1"/>
          </p:cNvPicPr>
          <p:nvPr/>
        </p:nvPicPr>
        <p:blipFill>
          <a:blip r:embed="rId2"/>
          <a:stretch>
            <a:fillRect/>
          </a:stretch>
        </p:blipFill>
        <p:spPr>
          <a:xfrm>
            <a:off x="5042564" y="3154438"/>
            <a:ext cx="4101436" cy="27681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6" y="150770"/>
            <a:ext cx="7128574" cy="584775"/>
          </a:xfrm>
          <a:prstGeom prst="rect">
            <a:avLst/>
          </a:prstGeom>
          <a:noFill/>
        </p:spPr>
        <p:txBody>
          <a:bodyPr wrap="square">
            <a:spAutoFit/>
          </a:bodyPr>
          <a:lstStyle/>
          <a:p>
            <a:r>
              <a:rPr lang="en-US" altLang="zh-CN" sz="3200" dirty="0">
                <a:solidFill>
                  <a:schemeClr val="bg1"/>
                </a:solidFill>
              </a:rPr>
              <a:t>6.5.1 </a:t>
            </a:r>
            <a:r>
              <a:rPr lang="zh-CN" altLang="en-US" sz="3200" dirty="0">
                <a:solidFill>
                  <a:schemeClr val="bg1"/>
                </a:solidFill>
              </a:rPr>
              <a:t>哈夫曼树</a:t>
            </a:r>
            <a:endParaRPr lang="zh-CN" altLang="en-US" sz="3200" dirty="0">
              <a:solidFill>
                <a:schemeClr val="bg1"/>
              </a:solidFill>
            </a:endParaRPr>
          </a:p>
        </p:txBody>
      </p:sp>
      <p:sp>
        <p:nvSpPr>
          <p:cNvPr id="3" name="矩形 2"/>
          <p:cNvSpPr/>
          <p:nvPr/>
        </p:nvSpPr>
        <p:spPr>
          <a:xfrm>
            <a:off x="0" y="1132185"/>
            <a:ext cx="9220200" cy="1107996"/>
          </a:xfrm>
          <a:prstGeom prst="rect">
            <a:avLst/>
          </a:prstGeom>
        </p:spPr>
        <p:txBody>
          <a:bodyPr wrap="square">
            <a:spAutoFit/>
          </a:bodyPr>
          <a:lstStyle/>
          <a:p>
            <a:r>
              <a:rPr lang="zh-CN" altLang="en-US" sz="2800" dirty="0">
                <a:solidFill>
                  <a:schemeClr val="accent1"/>
                </a:solidFill>
              </a:rPr>
              <a:t>哈夫曼树的基本概念:</a:t>
            </a:r>
            <a:endParaRPr lang="en-US" altLang="zh-CN" sz="2800" dirty="0">
              <a:solidFill>
                <a:schemeClr val="accent1"/>
              </a:solidFill>
            </a:endParaRPr>
          </a:p>
          <a:p>
            <a:endParaRPr lang="en-US" altLang="zh-CN" dirty="0"/>
          </a:p>
          <a:p>
            <a:r>
              <a:rPr lang="zh-CN" altLang="en-US" sz="2000" u="sng" dirty="0"/>
              <a:t>路径</a:t>
            </a:r>
            <a:r>
              <a:rPr lang="zh-CN" altLang="en-US" sz="2000" dirty="0"/>
              <a:t>    </a:t>
            </a:r>
            <a:r>
              <a:rPr lang="zh-CN" altLang="en-US" sz="2000" u="sng" dirty="0"/>
              <a:t>路径长度</a:t>
            </a:r>
            <a:r>
              <a:rPr lang="zh-CN" altLang="en-US" sz="2000" dirty="0"/>
              <a:t>    </a:t>
            </a:r>
            <a:r>
              <a:rPr lang="zh-CN" altLang="en-US" sz="2000" u="sng" dirty="0">
                <a:solidFill>
                  <a:srgbClr val="FF0000"/>
                </a:solidFill>
              </a:rPr>
              <a:t>树的路径长度</a:t>
            </a:r>
            <a:r>
              <a:rPr lang="zh-CN" altLang="en-US" sz="2000" dirty="0"/>
              <a:t>    </a:t>
            </a:r>
            <a:r>
              <a:rPr lang="zh-CN" altLang="en-US" sz="2000" u="sng" dirty="0"/>
              <a:t>结点的权</a:t>
            </a:r>
            <a:r>
              <a:rPr lang="zh-CN" altLang="en-US" sz="2000" dirty="0"/>
              <a:t>    </a:t>
            </a:r>
            <a:r>
              <a:rPr lang="zh-CN" altLang="en-US" sz="2000" u="sng" dirty="0"/>
              <a:t>带权路径长度</a:t>
            </a:r>
            <a:r>
              <a:rPr lang="zh-CN" altLang="en-US" sz="2000" dirty="0"/>
              <a:t>    </a:t>
            </a:r>
            <a:r>
              <a:rPr lang="zh-CN" altLang="en-US" sz="2000" u="sng" dirty="0"/>
              <a:t>树的带权路径长度</a:t>
            </a:r>
            <a:endParaRPr lang="zh-CN" altLang="en-US" sz="2000" u="sng" dirty="0"/>
          </a:p>
        </p:txBody>
      </p:sp>
      <p:sp>
        <p:nvSpPr>
          <p:cNvPr id="11" name="矩形 10"/>
          <p:cNvSpPr/>
          <p:nvPr/>
        </p:nvSpPr>
        <p:spPr>
          <a:xfrm>
            <a:off x="112890" y="2540685"/>
            <a:ext cx="5329059" cy="1144031"/>
          </a:xfrm>
          <a:prstGeom prst="rect">
            <a:avLst/>
          </a:prstGeom>
        </p:spPr>
        <p:txBody>
          <a:bodyPr wrap="square">
            <a:spAutoFit/>
          </a:bodyPr>
          <a:lstStyle/>
          <a:p>
            <a:pPr>
              <a:lnSpc>
                <a:spcPct val="150000"/>
              </a:lnSpc>
            </a:pPr>
            <a:r>
              <a:rPr lang="zh-CN" altLang="en-US" sz="2400" dirty="0"/>
              <a:t>树中所有结点的路径长度之和为树的路径长度PL</a:t>
            </a:r>
            <a:endParaRPr lang="zh-CN" altLang="en-US" sz="2400" dirty="0"/>
          </a:p>
        </p:txBody>
      </p:sp>
      <p:pic>
        <p:nvPicPr>
          <p:cNvPr id="10" name="图片 9"/>
          <p:cNvPicPr>
            <a:picLocks noChangeAspect="1"/>
          </p:cNvPicPr>
          <p:nvPr/>
        </p:nvPicPr>
        <p:blipFill>
          <a:blip r:embed="rId2"/>
          <a:stretch>
            <a:fillRect/>
          </a:stretch>
        </p:blipFill>
        <p:spPr>
          <a:xfrm>
            <a:off x="5552423" y="3117141"/>
            <a:ext cx="3238395" cy="2849330"/>
          </a:xfrm>
          <a:prstGeom prst="rect">
            <a:avLst/>
          </a:prstGeom>
        </p:spPr>
      </p:pic>
      <p:sp>
        <p:nvSpPr>
          <p:cNvPr id="12" name="矩形 11"/>
          <p:cNvSpPr/>
          <p:nvPr/>
        </p:nvSpPr>
        <p:spPr>
          <a:xfrm>
            <a:off x="2110982" y="4310974"/>
            <a:ext cx="2699778" cy="461665"/>
          </a:xfrm>
          <a:prstGeom prst="rect">
            <a:avLst/>
          </a:prstGeom>
        </p:spPr>
        <p:txBody>
          <a:bodyPr wrap="none">
            <a:spAutoFit/>
          </a:bodyPr>
          <a:lstStyle/>
          <a:p>
            <a:r>
              <a:rPr lang="zh-CN" altLang="en-US" sz="2400" dirty="0">
                <a:solidFill>
                  <a:srgbClr val="FF0000"/>
                </a:solidFill>
              </a:rPr>
              <a:t>PL=1+1+2+2+2+2</a:t>
            </a:r>
            <a:endParaRPr lang="zh-CN" altLang="en-US" sz="2400" dirty="0">
              <a:solidFill>
                <a:srgbClr val="FF0000"/>
              </a:solidFill>
            </a:endParaRPr>
          </a:p>
        </p:txBody>
      </p:sp>
    </p:spTree>
  </p:cSld>
  <p:clrMapOvr>
    <a:masterClrMapping/>
  </p:clrMapOvr>
</p:sld>
</file>

<file path=ppt/tags/tag1.xml><?xml version="1.0" encoding="utf-8"?>
<p:tagLst xmlns:p="http://schemas.openxmlformats.org/presentationml/2006/main">
  <p:tag name="KSO_WPP_MARK_KEY" val="d0cbee8e-601f-4758-b263-6e1c9f0e9f07"/>
  <p:tag name="COMMONDATA" val="eyJoZGlkIjoiYTc2ZGZiNzZiNDVlOGViOWVmM2JhOTY0NGJkNjUyYz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9504</Words>
  <Application>WPS 演示</Application>
  <PresentationFormat>全屏显示(4:3)</PresentationFormat>
  <Paragraphs>1300</Paragraphs>
  <Slides>54</Slides>
  <Notes>54</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54</vt:i4>
      </vt:variant>
    </vt:vector>
  </HeadingPairs>
  <TitlesOfParts>
    <vt:vector size="70" baseType="lpstr">
      <vt:lpstr>Arial</vt:lpstr>
      <vt:lpstr>宋体</vt:lpstr>
      <vt:lpstr>Wingdings</vt:lpstr>
      <vt:lpstr>Calibri</vt:lpstr>
      <vt:lpstr>微软雅黑</vt:lpstr>
      <vt:lpstr>等线</vt:lpstr>
      <vt:lpstr>Arial Unicode MS</vt:lpstr>
      <vt:lpstr>等线 Light</vt:lpstr>
      <vt:lpstr>Cambria Math</vt:lpstr>
      <vt:lpstr>Wingdings 2</vt:lpstr>
      <vt:lpstr>-apple-system</vt:lpstr>
      <vt:lpstr>Segoe Print</vt:lpstr>
      <vt:lpstr>DengXian-Bold</vt:lpstr>
      <vt:lpstr>system-ui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bingshu</dc:creator>
  <cp:lastModifiedBy>BookPlus</cp:lastModifiedBy>
  <cp:revision>3540</cp:revision>
  <dcterms:created xsi:type="dcterms:W3CDTF">2021-09-11T01:34:00Z</dcterms:created>
  <dcterms:modified xsi:type="dcterms:W3CDTF">2024-04-17T14:24:29Z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975D3FF5A5604B5880D9CF0B36FFE5B1</vt:lpwstr>
  </property>
  <property fmtid="{D5CDD505-2E9C-101B-9397-08002B2CF9AE}" pid="3" name="KSOProductBuildVer">
    <vt:lpwstr>2052-11.1.0.13703</vt:lpwstr>
  </property>
</Properties>
</file>